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9"/>
  </p:notesMasterIdLst>
  <p:handoutMasterIdLst>
    <p:handoutMasterId r:id="rId40"/>
  </p:handoutMasterIdLst>
  <p:sldIdLst>
    <p:sldId id="277" r:id="rId2"/>
    <p:sldId id="268" r:id="rId3"/>
    <p:sldId id="278" r:id="rId4"/>
    <p:sldId id="316" r:id="rId5"/>
    <p:sldId id="317" r:id="rId6"/>
    <p:sldId id="312" r:id="rId7"/>
    <p:sldId id="279" r:id="rId8"/>
    <p:sldId id="288" r:id="rId9"/>
    <p:sldId id="283" r:id="rId10"/>
    <p:sldId id="287" r:id="rId11"/>
    <p:sldId id="284" r:id="rId12"/>
    <p:sldId id="290" r:id="rId13"/>
    <p:sldId id="280" r:id="rId14"/>
    <p:sldId id="314" r:id="rId15"/>
    <p:sldId id="285" r:id="rId16"/>
    <p:sldId id="311" r:id="rId17"/>
    <p:sldId id="313" r:id="rId18"/>
    <p:sldId id="289" r:id="rId19"/>
    <p:sldId id="291" r:id="rId20"/>
    <p:sldId id="292" r:id="rId21"/>
    <p:sldId id="307" r:id="rId22"/>
    <p:sldId id="293" r:id="rId23"/>
    <p:sldId id="294" r:id="rId24"/>
    <p:sldId id="295" r:id="rId25"/>
    <p:sldId id="308" r:id="rId26"/>
    <p:sldId id="301" r:id="rId27"/>
    <p:sldId id="306" r:id="rId28"/>
    <p:sldId id="310" r:id="rId29"/>
    <p:sldId id="299" r:id="rId30"/>
    <p:sldId id="315" r:id="rId31"/>
    <p:sldId id="300" r:id="rId32"/>
    <p:sldId id="303" r:id="rId33"/>
    <p:sldId id="297" r:id="rId34"/>
    <p:sldId id="298" r:id="rId35"/>
    <p:sldId id="304" r:id="rId36"/>
    <p:sldId id="302" r:id="rId37"/>
    <p:sldId id="276" r:id="rId3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78"/>
            <p14:sldId id="316"/>
            <p14:sldId id="317"/>
            <p14:sldId id="312"/>
            <p14:sldId id="279"/>
            <p14:sldId id="288"/>
            <p14:sldId id="283"/>
            <p14:sldId id="287"/>
            <p14:sldId id="284"/>
            <p14:sldId id="290"/>
            <p14:sldId id="280"/>
            <p14:sldId id="314"/>
            <p14:sldId id="285"/>
            <p14:sldId id="311"/>
            <p14:sldId id="313"/>
            <p14:sldId id="289"/>
            <p14:sldId id="291"/>
            <p14:sldId id="292"/>
            <p14:sldId id="307"/>
            <p14:sldId id="293"/>
            <p14:sldId id="294"/>
            <p14:sldId id="295"/>
            <p14:sldId id="308"/>
            <p14:sldId id="301"/>
            <p14:sldId id="306"/>
            <p14:sldId id="310"/>
            <p14:sldId id="299"/>
            <p14:sldId id="315"/>
            <p14:sldId id="300"/>
            <p14:sldId id="303"/>
            <p14:sldId id="297"/>
            <p14:sldId id="298"/>
            <p14:sldId id="304"/>
            <p14:sldId id="302"/>
          </p14:sldIdLst>
        </p14:section>
        <p14:section name="Untitled Section" id="{35542D88-5274-4946-AED5-A136C690C6D3}">
          <p14:sldIdLst>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882F4-045E-47F3-BF7A-794C5D24BC49}" v="257" dt="2022-04-04T22:50:18.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1" autoAdjust="0"/>
    <p:restoredTop sz="96400" autoAdjust="0"/>
  </p:normalViewPr>
  <p:slideViewPr>
    <p:cSldViewPr snapToGrid="0">
      <p:cViewPr varScale="1">
        <p:scale>
          <a:sx n="106" d="100"/>
          <a:sy n="106" d="100"/>
        </p:scale>
        <p:origin x="1638" y="11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0127D47C-56AB-D640-9B17-AAED43BB044D}" type="datetime1">
              <a:rPr lang="en-CA" smtClean="0"/>
              <a:pPr/>
              <a:t>2022-04-04</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CA"/>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720886C-4F01-C94F-A2D6-4788DD63E257}" type="datetime1">
              <a:rPr lang="en-CA" smtClean="0"/>
              <a:pPr/>
              <a:t>2022-04-04</a:t>
            </a:fld>
            <a:endParaRPr lang="en-CA"/>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CA"/>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D4F5A1F0-8919-4C11-A7D8-11D55D34E860}"/>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April 4, 2022</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3"/>
          <a:stretch>
            <a:fillRect/>
          </a:stretch>
        </a:blipFill>
        <a:effectLst/>
      </p:bgPr>
    </p:bg>
    <p:spTree>
      <p:nvGrpSpPr>
        <p:cNvPr id="1" name=""/>
        <p:cNvGrpSpPr/>
        <p:nvPr/>
      </p:nvGrpSpPr>
      <p:grpSpPr>
        <a:xfrm>
          <a:off x="0" y="0"/>
          <a:ext cx="0" cy="0"/>
          <a:chOff x="0" y="0"/>
          <a:chExt cx="0" cy="0"/>
        </a:xfrm>
      </p:grpSpPr>
      <p:sp>
        <p:nvSpPr>
          <p:cNvPr id="19" name="Do not remove" hidden="1">
            <a:extLst>
              <a:ext uri="{FF2B5EF4-FFF2-40B4-BE49-F238E27FC236}">
                <a16:creationId xmlns:a16="http://schemas.microsoft.com/office/drawing/2014/main" id="{9B5C3A28-8D54-4442-BEE3-B1322C16355B}"/>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April 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Do not remove" hidden="1">
            <a:extLst>
              <a:ext uri="{FF2B5EF4-FFF2-40B4-BE49-F238E27FC236}">
                <a16:creationId xmlns:a16="http://schemas.microsoft.com/office/drawing/2014/main" id="{715F8A48-D9F4-42AD-A196-6A1AA03E1A1B}"/>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April 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F6DF91A9-8514-41CF-AB50-929A54B95929}"/>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April 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April 4, 2022</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April 4, 2022</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April 4,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April 4, 2022</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April 4, 2022</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April 4, 2022</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April 4, 2022</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April 4,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Do not remove" hidden="1">
            <a:extLst>
              <a:ext uri="{FF2B5EF4-FFF2-40B4-BE49-F238E27FC236}">
                <a16:creationId xmlns:a16="http://schemas.microsoft.com/office/drawing/2014/main" id="{B73FFCC1-BCB0-4414-B1F6-FDD282E1DE3E}"/>
              </a:ext>
            </a:extLst>
          </p:cNvPr>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April 4, 2022</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30.emf"/><Relationship Id="rId4" Type="http://schemas.openxmlformats.org/officeDocument/2006/relationships/image" Target="../media/image29.em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omerbmk/CIND-820-OmerMirza/blob/main/CIND_820_Bank_Telemarketing_Complete_Code.ipynb" TargetMode="Externa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12.xml"/><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47758"/>
            <a:ext cx="3923070" cy="2981242"/>
          </a:xfrm>
        </p:spPr>
        <p:txBody>
          <a:bodyPr/>
          <a:lstStyle/>
          <a:p>
            <a:r>
              <a:rPr lang="en-US" sz="2800" dirty="0">
                <a:latin typeface="+mn-lt"/>
              </a:rPr>
              <a:t>Predicting Bank Marketing Campaign Using Machine Learning</a:t>
            </a:r>
          </a:p>
        </p:txBody>
      </p:sp>
      <p:sp>
        <p:nvSpPr>
          <p:cNvPr id="3" name="Subtitle 2"/>
          <p:cNvSpPr>
            <a:spLocks noGrp="1"/>
          </p:cNvSpPr>
          <p:nvPr>
            <p:ph type="subTitle" idx="1"/>
          </p:nvPr>
        </p:nvSpPr>
        <p:spPr>
          <a:xfrm>
            <a:off x="0" y="4031466"/>
            <a:ext cx="3220540" cy="1072335"/>
          </a:xfrm>
        </p:spPr>
        <p:txBody>
          <a:bodyPr/>
          <a:lstStyle/>
          <a:p>
            <a:r>
              <a:rPr lang="en-CA" sz="1800" b="0" dirty="0">
                <a:solidFill>
                  <a:srgbClr val="000000"/>
                </a:solidFill>
                <a:effectLst/>
              </a:rPr>
              <a:t>CIND-820 Final Project</a:t>
            </a:r>
          </a:p>
          <a:p>
            <a:r>
              <a:rPr lang="en-CA" sz="1800" dirty="0">
                <a:solidFill>
                  <a:srgbClr val="000000"/>
                </a:solidFill>
              </a:rPr>
              <a:t>Omer Mirza - </a:t>
            </a:r>
            <a:r>
              <a:rPr lang="en-CA" sz="1800" b="0" i="0" dirty="0">
                <a:solidFill>
                  <a:srgbClr val="212121"/>
                </a:solidFill>
                <a:effectLst/>
              </a:rPr>
              <a:t>501077861</a:t>
            </a:r>
            <a:endParaRPr lang="en-CA" sz="1800" dirty="0">
              <a:solidFill>
                <a:srgbClr val="000000"/>
              </a:solidFill>
            </a:endParaRPr>
          </a:p>
          <a:p>
            <a:endParaRPr lang="en-US"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C079C4-2115-4C82-A504-61A38F72AF50}"/>
              </a:ext>
            </a:extLst>
          </p:cNvPr>
          <p:cNvSpPr>
            <a:spLocks noGrp="1"/>
          </p:cNvSpPr>
          <p:nvPr>
            <p:ph type="sldNum" sz="quarter" idx="4"/>
          </p:nvPr>
        </p:nvSpPr>
        <p:spPr/>
        <p:txBody>
          <a:bodyPr/>
          <a:lstStyle/>
          <a:p>
            <a:fld id="{E9E0D846-2D6A-8643-B2BF-83884A821236}" type="slidenum">
              <a:rPr lang="en-US" smtClean="0"/>
              <a:pPr/>
              <a:t>10</a:t>
            </a:fld>
            <a:endParaRPr lang="en-US" dirty="0"/>
          </a:p>
        </p:txBody>
      </p:sp>
      <p:pic>
        <p:nvPicPr>
          <p:cNvPr id="8" name="Picture 7">
            <a:extLst>
              <a:ext uri="{FF2B5EF4-FFF2-40B4-BE49-F238E27FC236}">
                <a16:creationId xmlns:a16="http://schemas.microsoft.com/office/drawing/2014/main" id="{BA347C4A-005C-4220-B2A7-7E21773322CE}"/>
              </a:ext>
            </a:extLst>
          </p:cNvPr>
          <p:cNvPicPr>
            <a:picLocks noChangeAspect="1"/>
          </p:cNvPicPr>
          <p:nvPr/>
        </p:nvPicPr>
        <p:blipFill>
          <a:blip r:embed="rId2"/>
          <a:stretch>
            <a:fillRect/>
          </a:stretch>
        </p:blipFill>
        <p:spPr>
          <a:xfrm>
            <a:off x="351677" y="777925"/>
            <a:ext cx="7996449" cy="5151768"/>
          </a:xfrm>
          <a:prstGeom prst="rect">
            <a:avLst/>
          </a:prstGeom>
        </p:spPr>
      </p:pic>
      <p:sp>
        <p:nvSpPr>
          <p:cNvPr id="10" name="TextBox 9">
            <a:extLst>
              <a:ext uri="{FF2B5EF4-FFF2-40B4-BE49-F238E27FC236}">
                <a16:creationId xmlns:a16="http://schemas.microsoft.com/office/drawing/2014/main" id="{DBD549BA-F83F-4E4B-B41E-B5F23D766BBE}"/>
              </a:ext>
            </a:extLst>
          </p:cNvPr>
          <p:cNvSpPr txBox="1"/>
          <p:nvPr/>
        </p:nvSpPr>
        <p:spPr>
          <a:xfrm>
            <a:off x="476864" y="254705"/>
            <a:ext cx="7379110" cy="523220"/>
          </a:xfrm>
          <a:prstGeom prst="rect">
            <a:avLst/>
          </a:prstGeom>
          <a:noFill/>
        </p:spPr>
        <p:txBody>
          <a:bodyPr wrap="square">
            <a:spAutoFit/>
          </a:bodyPr>
          <a:lstStyle/>
          <a:p>
            <a:r>
              <a:rPr lang="en-CA" sz="2800" b="1" dirty="0">
                <a:solidFill>
                  <a:schemeClr val="tx2"/>
                </a:solidFill>
                <a:latin typeface="+mj-lt"/>
                <a:ea typeface="+mj-ea"/>
                <a:cs typeface="+mj-cs"/>
              </a:rPr>
              <a:t>Numerical Data Visualization </a:t>
            </a:r>
          </a:p>
        </p:txBody>
      </p:sp>
    </p:spTree>
    <p:extLst>
      <p:ext uri="{BB962C8B-B14F-4D97-AF65-F5344CB8AC3E}">
        <p14:creationId xmlns:p14="http://schemas.microsoft.com/office/powerpoint/2010/main" val="2065461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D743FE-6898-4CB5-BC1E-DB80CA305557}"/>
              </a:ext>
            </a:extLst>
          </p:cNvPr>
          <p:cNvSpPr>
            <a:spLocks noGrp="1"/>
          </p:cNvSpPr>
          <p:nvPr>
            <p:ph type="title"/>
          </p:nvPr>
        </p:nvSpPr>
        <p:spPr>
          <a:xfrm>
            <a:off x="365568" y="392415"/>
            <a:ext cx="8444818" cy="571146"/>
          </a:xfrm>
        </p:spPr>
        <p:txBody>
          <a:bodyPr/>
          <a:lstStyle/>
          <a:p>
            <a:r>
              <a:rPr lang="en-CA" sz="2800" b="1" u="sng" dirty="0">
                <a:solidFill>
                  <a:srgbClr val="000000"/>
                </a:solidFill>
                <a:effectLst/>
                <a:ea typeface="Calibri" panose="020F0502020204030204" pitchFamily="34" charset="0"/>
              </a:rPr>
              <a:t>Main statistical features of Numerical Value:</a:t>
            </a:r>
            <a:br>
              <a:rPr lang="en-CA" sz="2800" dirty="0">
                <a:solidFill>
                  <a:srgbClr val="000000"/>
                </a:solidFill>
                <a:effectLst/>
                <a:ea typeface="Calibri" panose="020F0502020204030204" pitchFamily="34" charset="0"/>
              </a:rPr>
            </a:br>
            <a:endParaRPr lang="en-CA" dirty="0"/>
          </a:p>
        </p:txBody>
      </p:sp>
      <p:sp>
        <p:nvSpPr>
          <p:cNvPr id="6" name="Slide Number Placeholder 5">
            <a:extLst>
              <a:ext uri="{FF2B5EF4-FFF2-40B4-BE49-F238E27FC236}">
                <a16:creationId xmlns:a16="http://schemas.microsoft.com/office/drawing/2014/main" id="{710B5E02-9BEA-4F28-9024-387E8DDC9F3C}"/>
              </a:ext>
            </a:extLst>
          </p:cNvPr>
          <p:cNvSpPr>
            <a:spLocks noGrp="1"/>
          </p:cNvSpPr>
          <p:nvPr>
            <p:ph type="sldNum" sz="quarter" idx="4"/>
          </p:nvPr>
        </p:nvSpPr>
        <p:spPr/>
        <p:txBody>
          <a:bodyPr/>
          <a:lstStyle/>
          <a:p>
            <a:fld id="{E9E0D846-2D6A-8643-B2BF-83884A821236}" type="slidenum">
              <a:rPr lang="en-US" smtClean="0"/>
              <a:pPr/>
              <a:t>11</a:t>
            </a:fld>
            <a:endParaRPr lang="en-US" dirty="0"/>
          </a:p>
        </p:txBody>
      </p:sp>
      <p:sp>
        <p:nvSpPr>
          <p:cNvPr id="7" name="TextBox 6">
            <a:extLst>
              <a:ext uri="{FF2B5EF4-FFF2-40B4-BE49-F238E27FC236}">
                <a16:creationId xmlns:a16="http://schemas.microsoft.com/office/drawing/2014/main" id="{CAD4F31D-5D08-425A-855B-384E81E076E7}"/>
              </a:ext>
            </a:extLst>
          </p:cNvPr>
          <p:cNvSpPr txBox="1"/>
          <p:nvPr/>
        </p:nvSpPr>
        <p:spPr>
          <a:xfrm>
            <a:off x="-119762" y="776311"/>
            <a:ext cx="8898194" cy="4577985"/>
          </a:xfrm>
          <a:prstGeom prst="rect">
            <a:avLst/>
          </a:prstGeom>
          <a:noFill/>
        </p:spPr>
        <p:txBody>
          <a:bodyPr wrap="square">
            <a:spAutoFit/>
          </a:bodyPr>
          <a:lstStyle/>
          <a:p>
            <a:pPr marL="457200" algn="just">
              <a:lnSpc>
                <a:spcPct val="150000"/>
              </a:lnSpc>
            </a:pPr>
            <a:r>
              <a:rPr lang="en-CA" sz="1400" dirty="0">
                <a:solidFill>
                  <a:srgbClr val="000000"/>
                </a:solidFill>
                <a:effectLst/>
                <a:ea typeface="Calibri" panose="020F0502020204030204" pitchFamily="34" charset="0"/>
              </a:rPr>
              <a:t>1.   age: the youngest client has 17 years old and the oldest has 98 years with a median of 38 years whilst the average is 40 years old.</a:t>
            </a:r>
          </a:p>
          <a:p>
            <a:pPr marL="457200" algn="just">
              <a:lnSpc>
                <a:spcPct val="150000"/>
              </a:lnSpc>
            </a:pPr>
            <a:r>
              <a:rPr lang="en-CA" sz="1400" dirty="0">
                <a:solidFill>
                  <a:srgbClr val="000000"/>
                </a:solidFill>
                <a:effectLst/>
                <a:ea typeface="Calibri" panose="020F0502020204030204" pitchFamily="34" charset="0"/>
              </a:rPr>
              <a:t>2. </a:t>
            </a:r>
            <a:r>
              <a:rPr lang="en-CA" sz="1400" dirty="0" err="1">
                <a:solidFill>
                  <a:srgbClr val="000000"/>
                </a:solidFill>
                <a:effectLst/>
                <a:ea typeface="Calibri" panose="020F0502020204030204" pitchFamily="34" charset="0"/>
              </a:rPr>
              <a:t>pdays</a:t>
            </a:r>
            <a:r>
              <a:rPr lang="en-CA" sz="1400" dirty="0">
                <a:solidFill>
                  <a:srgbClr val="000000"/>
                </a:solidFill>
                <a:effectLst/>
                <a:ea typeface="Calibri" panose="020F0502020204030204" pitchFamily="34" charset="0"/>
              </a:rPr>
              <a:t>: The majority of the clients have the 999 number </a:t>
            </a:r>
            <a:r>
              <a:rPr lang="en-CA" sz="1400" dirty="0" err="1">
                <a:solidFill>
                  <a:srgbClr val="000000"/>
                </a:solidFill>
                <a:effectLst/>
                <a:ea typeface="Calibri" panose="020F0502020204030204" pitchFamily="34" charset="0"/>
              </a:rPr>
              <a:t>wich</a:t>
            </a:r>
            <a:r>
              <a:rPr lang="en-CA" sz="1400" dirty="0">
                <a:solidFill>
                  <a:srgbClr val="000000"/>
                </a:solidFill>
                <a:effectLst/>
                <a:ea typeface="Calibri" panose="020F0502020204030204" pitchFamily="34" charset="0"/>
              </a:rPr>
              <a:t> indicates that most people did not contact nor were contacted by the bank. Those are considered to be 'out of range' values.</a:t>
            </a:r>
          </a:p>
          <a:p>
            <a:pPr marL="457200" algn="just">
              <a:lnSpc>
                <a:spcPct val="150000"/>
              </a:lnSpc>
            </a:pPr>
            <a:r>
              <a:rPr lang="en-CA" sz="1400" dirty="0">
                <a:solidFill>
                  <a:srgbClr val="000000"/>
                </a:solidFill>
                <a:effectLst/>
                <a:ea typeface="Calibri" panose="020F0502020204030204" pitchFamily="34" charset="0"/>
              </a:rPr>
              <a:t>3. previous: The vast majority were never contacted before</a:t>
            </a:r>
          </a:p>
          <a:p>
            <a:pPr marL="457200" algn="just">
              <a:lnSpc>
                <a:spcPct val="150000"/>
              </a:lnSpc>
            </a:pPr>
            <a:r>
              <a:rPr lang="en-CA" sz="1400" dirty="0">
                <a:solidFill>
                  <a:srgbClr val="000000"/>
                </a:solidFill>
                <a:effectLst/>
                <a:ea typeface="Calibri" panose="020F0502020204030204" pitchFamily="34" charset="0"/>
              </a:rPr>
              <a:t>4. </a:t>
            </a:r>
            <a:r>
              <a:rPr lang="en-CA" sz="1400" dirty="0" err="1">
                <a:solidFill>
                  <a:srgbClr val="000000"/>
                </a:solidFill>
                <a:effectLst/>
                <a:ea typeface="Calibri" panose="020F0502020204030204" pitchFamily="34" charset="0"/>
              </a:rPr>
              <a:t>emp_var_rate</a:t>
            </a:r>
            <a:r>
              <a:rPr lang="en-CA" sz="1400" dirty="0">
                <a:solidFill>
                  <a:srgbClr val="000000"/>
                </a:solidFill>
                <a:effectLst/>
                <a:ea typeface="Calibri" panose="020F0502020204030204" pitchFamily="34" charset="0"/>
              </a:rPr>
              <a:t>: during the period the index varied from [-3.4, 1.4]</a:t>
            </a:r>
          </a:p>
          <a:p>
            <a:pPr marL="457200" algn="just">
              <a:lnSpc>
                <a:spcPct val="150000"/>
              </a:lnSpc>
            </a:pPr>
            <a:r>
              <a:rPr lang="en-CA" sz="1400" dirty="0">
                <a:solidFill>
                  <a:srgbClr val="000000"/>
                </a:solidFill>
                <a:effectLst/>
                <a:ea typeface="Calibri" panose="020F0502020204030204" pitchFamily="34" charset="0"/>
              </a:rPr>
              <a:t>5. </a:t>
            </a:r>
            <a:r>
              <a:rPr lang="en-CA" sz="1400" dirty="0" err="1">
                <a:solidFill>
                  <a:srgbClr val="000000"/>
                </a:solidFill>
                <a:effectLst/>
                <a:ea typeface="Calibri" panose="020F0502020204030204" pitchFamily="34" charset="0"/>
              </a:rPr>
              <a:t>cons_price_idx</a:t>
            </a:r>
            <a:r>
              <a:rPr lang="en-CA" sz="1400" dirty="0">
                <a:solidFill>
                  <a:srgbClr val="000000"/>
                </a:solidFill>
                <a:effectLst/>
                <a:ea typeface="Calibri" panose="020F0502020204030204" pitchFamily="34" charset="0"/>
              </a:rPr>
              <a:t>: the index varied from [92.2, 94.8]</a:t>
            </a:r>
          </a:p>
          <a:p>
            <a:pPr marL="457200" algn="just">
              <a:lnSpc>
                <a:spcPct val="150000"/>
              </a:lnSpc>
            </a:pPr>
            <a:r>
              <a:rPr lang="en-CA" sz="1400" dirty="0">
                <a:solidFill>
                  <a:srgbClr val="000000"/>
                </a:solidFill>
                <a:effectLst/>
                <a:ea typeface="Calibri" panose="020F0502020204030204" pitchFamily="34" charset="0"/>
              </a:rPr>
              <a:t>6. </a:t>
            </a:r>
            <a:r>
              <a:rPr lang="en-CA" sz="1400" dirty="0" err="1">
                <a:solidFill>
                  <a:srgbClr val="000000"/>
                </a:solidFill>
                <a:effectLst/>
                <a:ea typeface="Calibri" panose="020F0502020204030204" pitchFamily="34" charset="0"/>
              </a:rPr>
              <a:t>cons_conf_idx</a:t>
            </a:r>
            <a:r>
              <a:rPr lang="en-CA" sz="1400" dirty="0">
                <a:solidFill>
                  <a:srgbClr val="000000"/>
                </a:solidFill>
                <a:effectLst/>
                <a:ea typeface="Calibri" panose="020F0502020204030204" pitchFamily="34" charset="0"/>
              </a:rPr>
              <a:t>: the consumer confidence level during that period kept always negative with a range of variation of [-51, -27]. These negative values might be explained by the recession that severely affected Portugal due the financial global crisis during that same period the data was recorded</a:t>
            </a:r>
          </a:p>
          <a:p>
            <a:pPr marL="457200" algn="just">
              <a:lnSpc>
                <a:spcPct val="150000"/>
              </a:lnSpc>
            </a:pPr>
            <a:r>
              <a:rPr lang="en-CA" sz="1400" dirty="0">
                <a:solidFill>
                  <a:srgbClr val="000000"/>
                </a:solidFill>
                <a:effectLst/>
                <a:ea typeface="Calibri" panose="020F0502020204030204" pitchFamily="34" charset="0"/>
              </a:rPr>
              <a:t>7. euribor3m: there were a huge variation of the </a:t>
            </a:r>
            <a:r>
              <a:rPr lang="en-CA" sz="1400" dirty="0" err="1">
                <a:solidFill>
                  <a:srgbClr val="000000"/>
                </a:solidFill>
                <a:effectLst/>
                <a:ea typeface="Calibri" panose="020F0502020204030204" pitchFamily="34" charset="0"/>
              </a:rPr>
              <a:t>euribor</a:t>
            </a:r>
            <a:r>
              <a:rPr lang="en-CA" sz="1400" dirty="0">
                <a:solidFill>
                  <a:srgbClr val="000000"/>
                </a:solidFill>
                <a:effectLst/>
                <a:ea typeface="Calibri" panose="020F0502020204030204" pitchFamily="34" charset="0"/>
              </a:rPr>
              <a:t> rate during the period of analysis [5% to 0.6%]. This abrupt change in </a:t>
            </a:r>
            <a:r>
              <a:rPr lang="en-CA" sz="1400" dirty="0" err="1">
                <a:solidFill>
                  <a:srgbClr val="000000"/>
                </a:solidFill>
                <a:effectLst/>
                <a:ea typeface="Calibri" panose="020F0502020204030204" pitchFamily="34" charset="0"/>
              </a:rPr>
              <a:t>euribor</a:t>
            </a:r>
            <a:r>
              <a:rPr lang="en-CA" sz="1400" dirty="0">
                <a:solidFill>
                  <a:srgbClr val="000000"/>
                </a:solidFill>
                <a:effectLst/>
                <a:ea typeface="Calibri" panose="020F0502020204030204" pitchFamily="34" charset="0"/>
              </a:rPr>
              <a:t> together with the negative </a:t>
            </a:r>
            <a:r>
              <a:rPr lang="en-CA" sz="1400" dirty="0" err="1">
                <a:solidFill>
                  <a:srgbClr val="000000"/>
                </a:solidFill>
                <a:effectLst/>
                <a:ea typeface="Calibri" panose="020F0502020204030204" pitchFamily="34" charset="0"/>
              </a:rPr>
              <a:t>confidance</a:t>
            </a:r>
            <a:r>
              <a:rPr lang="en-CA" sz="1400" dirty="0">
                <a:solidFill>
                  <a:srgbClr val="000000"/>
                </a:solidFill>
                <a:effectLst/>
                <a:ea typeface="Calibri" panose="020F0502020204030204" pitchFamily="34" charset="0"/>
              </a:rPr>
              <a:t> verified reinforces the </a:t>
            </a:r>
            <a:r>
              <a:rPr lang="en-CA" sz="1400" dirty="0" err="1">
                <a:solidFill>
                  <a:srgbClr val="000000"/>
                </a:solidFill>
                <a:effectLst/>
                <a:ea typeface="Calibri" panose="020F0502020204030204" pitchFamily="34" charset="0"/>
              </a:rPr>
              <a:t>hipothesis</a:t>
            </a:r>
            <a:r>
              <a:rPr lang="en-CA" sz="1400" dirty="0">
                <a:solidFill>
                  <a:srgbClr val="000000"/>
                </a:solidFill>
                <a:effectLst/>
                <a:ea typeface="Calibri" panose="020F0502020204030204" pitchFamily="34" charset="0"/>
              </a:rPr>
              <a:t> that this data provides information from a crisis period</a:t>
            </a:r>
          </a:p>
          <a:p>
            <a:pPr marL="457200" algn="just">
              <a:lnSpc>
                <a:spcPct val="150000"/>
              </a:lnSpc>
            </a:pPr>
            <a:r>
              <a:rPr lang="en-CA" sz="1400" dirty="0">
                <a:solidFill>
                  <a:srgbClr val="000000"/>
                </a:solidFill>
                <a:effectLst/>
                <a:ea typeface="Calibri" panose="020F0502020204030204" pitchFamily="34" charset="0"/>
              </a:rPr>
              <a:t>8. </a:t>
            </a:r>
            <a:r>
              <a:rPr lang="en-CA" sz="1400" dirty="0" err="1">
                <a:solidFill>
                  <a:srgbClr val="000000"/>
                </a:solidFill>
                <a:effectLst/>
                <a:ea typeface="Calibri" panose="020F0502020204030204" pitchFamily="34" charset="0"/>
              </a:rPr>
              <a:t>nr_employed</a:t>
            </a:r>
            <a:r>
              <a:rPr lang="en-CA" sz="1400" dirty="0">
                <a:solidFill>
                  <a:srgbClr val="000000"/>
                </a:solidFill>
                <a:effectLst/>
                <a:ea typeface="Calibri" panose="020F0502020204030204" pitchFamily="34" charset="0"/>
              </a:rPr>
              <a:t>: the number of employed people varied around 200 during the campaign</a:t>
            </a:r>
          </a:p>
        </p:txBody>
      </p:sp>
    </p:spTree>
    <p:extLst>
      <p:ext uri="{BB962C8B-B14F-4D97-AF65-F5344CB8AC3E}">
        <p14:creationId xmlns:p14="http://schemas.microsoft.com/office/powerpoint/2010/main" val="3642158200"/>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61FB8A-4C28-446D-9354-512F9DBB5628}"/>
              </a:ext>
            </a:extLst>
          </p:cNvPr>
          <p:cNvSpPr>
            <a:spLocks noGrp="1"/>
          </p:cNvSpPr>
          <p:nvPr>
            <p:ph type="title"/>
          </p:nvPr>
        </p:nvSpPr>
        <p:spPr>
          <a:xfrm>
            <a:off x="340724" y="322137"/>
            <a:ext cx="8444818" cy="472824"/>
          </a:xfrm>
        </p:spPr>
        <p:txBody>
          <a:bodyPr/>
          <a:lstStyle/>
          <a:p>
            <a:r>
              <a:rPr lang="en-CA" dirty="0"/>
              <a:t>Correlation Matrix of Numerical Data</a:t>
            </a:r>
          </a:p>
        </p:txBody>
      </p:sp>
      <p:sp>
        <p:nvSpPr>
          <p:cNvPr id="6" name="Slide Number Placeholder 5">
            <a:extLst>
              <a:ext uri="{FF2B5EF4-FFF2-40B4-BE49-F238E27FC236}">
                <a16:creationId xmlns:a16="http://schemas.microsoft.com/office/drawing/2014/main" id="{8B778AB4-B3D7-4295-8FEA-CCB5C5AC1615}"/>
              </a:ext>
            </a:extLst>
          </p:cNvPr>
          <p:cNvSpPr>
            <a:spLocks noGrp="1"/>
          </p:cNvSpPr>
          <p:nvPr>
            <p:ph type="sldNum" sz="quarter" idx="4"/>
          </p:nvPr>
        </p:nvSpPr>
        <p:spPr/>
        <p:txBody>
          <a:bodyPr/>
          <a:lstStyle/>
          <a:p>
            <a:fld id="{E9E0D846-2D6A-8643-B2BF-83884A821236}" type="slidenum">
              <a:rPr lang="en-US" smtClean="0"/>
              <a:pPr/>
              <a:t>12</a:t>
            </a:fld>
            <a:endParaRPr lang="en-US" dirty="0"/>
          </a:p>
        </p:txBody>
      </p:sp>
      <p:pic>
        <p:nvPicPr>
          <p:cNvPr id="7" name="Picture 6" descr="Chart&#10;&#10;Description automatically generated">
            <a:extLst>
              <a:ext uri="{FF2B5EF4-FFF2-40B4-BE49-F238E27FC236}">
                <a16:creationId xmlns:a16="http://schemas.microsoft.com/office/drawing/2014/main" id="{EC422242-1B39-484E-B63E-EAB7759A0ED0}"/>
              </a:ext>
            </a:extLst>
          </p:cNvPr>
          <p:cNvPicPr>
            <a:picLocks noChangeAspect="1"/>
          </p:cNvPicPr>
          <p:nvPr/>
        </p:nvPicPr>
        <p:blipFill>
          <a:blip r:embed="rId2"/>
          <a:stretch>
            <a:fillRect/>
          </a:stretch>
        </p:blipFill>
        <p:spPr>
          <a:xfrm>
            <a:off x="340724" y="732194"/>
            <a:ext cx="7826118" cy="3903406"/>
          </a:xfrm>
          <a:prstGeom prst="rect">
            <a:avLst/>
          </a:prstGeom>
        </p:spPr>
      </p:pic>
      <p:sp>
        <p:nvSpPr>
          <p:cNvPr id="9" name="TextBox 8">
            <a:extLst>
              <a:ext uri="{FF2B5EF4-FFF2-40B4-BE49-F238E27FC236}">
                <a16:creationId xmlns:a16="http://schemas.microsoft.com/office/drawing/2014/main" id="{ED4B1A97-245D-4220-AC35-1938548B53B3}"/>
              </a:ext>
            </a:extLst>
          </p:cNvPr>
          <p:cNvSpPr txBox="1"/>
          <p:nvPr/>
        </p:nvSpPr>
        <p:spPr>
          <a:xfrm>
            <a:off x="365569" y="4635600"/>
            <a:ext cx="8437648" cy="1027269"/>
          </a:xfrm>
          <a:prstGeom prst="rect">
            <a:avLst/>
          </a:prstGeom>
          <a:noFill/>
        </p:spPr>
        <p:txBody>
          <a:bodyPr wrap="square">
            <a:spAutoFit/>
          </a:bodyPr>
          <a:lstStyle/>
          <a:p>
            <a:pPr indent="457200" algn="just">
              <a:lnSpc>
                <a:spcPct val="150000"/>
              </a:lnSpc>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social and economic context attributes which is </a:t>
            </a:r>
            <a:r>
              <a:rPr lang="en-CA" sz="1400" dirty="0" err="1">
                <a:effectLst/>
                <a:latin typeface="Times New Roman" panose="02020603050405020304" pitchFamily="18" charset="0"/>
                <a:ea typeface="Calibri" panose="020F0502020204030204" pitchFamily="34" charset="0"/>
                <a:cs typeface="Times New Roman" panose="02020603050405020304" pitchFamily="18" charset="0"/>
              </a:rPr>
              <a:t>emp.var.rate</a:t>
            </a:r>
            <a:r>
              <a:rPr lang="en-CA" sz="1400" dirty="0">
                <a:effectLst/>
                <a:latin typeface="Times New Roman" panose="02020603050405020304" pitchFamily="18" charset="0"/>
                <a:ea typeface="Calibri" panose="020F0502020204030204" pitchFamily="34" charset="0"/>
                <a:cs typeface="Times New Roman" panose="02020603050405020304" pitchFamily="18" charset="0"/>
              </a:rPr>
              <a:t>, euribor3m, </a:t>
            </a:r>
            <a:r>
              <a:rPr lang="en-CA" sz="1400" dirty="0" err="1">
                <a:effectLst/>
                <a:latin typeface="Times New Roman" panose="02020603050405020304" pitchFamily="18" charset="0"/>
                <a:ea typeface="Calibri" panose="020F0502020204030204" pitchFamily="34" charset="0"/>
                <a:cs typeface="Times New Roman" panose="02020603050405020304" pitchFamily="18" charset="0"/>
              </a:rPr>
              <a:t>nr.employed</a:t>
            </a:r>
            <a:r>
              <a:rPr lang="en-CA" sz="14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CA" sz="1400" dirty="0" err="1">
                <a:effectLst/>
                <a:latin typeface="Times New Roman" panose="02020603050405020304" pitchFamily="18" charset="0"/>
                <a:ea typeface="Calibri" panose="020F0502020204030204" pitchFamily="34" charset="0"/>
                <a:cs typeface="Times New Roman" panose="02020603050405020304" pitchFamily="18" charset="0"/>
              </a:rPr>
              <a:t>cons.price.index</a:t>
            </a:r>
            <a:r>
              <a:rPr lang="en-CA" sz="1400" dirty="0">
                <a:effectLst/>
                <a:latin typeface="Times New Roman" panose="02020603050405020304" pitchFamily="18" charset="0"/>
                <a:ea typeface="Calibri" panose="020F0502020204030204" pitchFamily="34" charset="0"/>
                <a:cs typeface="Times New Roman" panose="02020603050405020304" pitchFamily="18" charset="0"/>
              </a:rPr>
              <a:t> have very high correlation. Euribor3m with </a:t>
            </a:r>
            <a:r>
              <a:rPr lang="en-CA" sz="1400" dirty="0" err="1">
                <a:effectLst/>
                <a:latin typeface="Times New Roman" panose="02020603050405020304" pitchFamily="18" charset="0"/>
                <a:ea typeface="Calibri" panose="020F0502020204030204" pitchFamily="34" charset="0"/>
                <a:cs typeface="Times New Roman" panose="02020603050405020304" pitchFamily="18" charset="0"/>
              </a:rPr>
              <a:t>nr.employed</a:t>
            </a:r>
            <a:r>
              <a:rPr lang="en-CA" sz="14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CA" sz="1400" dirty="0" err="1">
                <a:effectLst/>
                <a:latin typeface="Times New Roman" panose="02020603050405020304" pitchFamily="18" charset="0"/>
                <a:ea typeface="Calibri" panose="020F0502020204030204" pitchFamily="34" charset="0"/>
                <a:cs typeface="Times New Roman" panose="02020603050405020304" pitchFamily="18" charset="0"/>
              </a:rPr>
              <a:t>emp.var.rate</a:t>
            </a:r>
            <a:r>
              <a:rPr lang="en-CA" sz="1400" dirty="0">
                <a:effectLst/>
                <a:latin typeface="Times New Roman" panose="02020603050405020304" pitchFamily="18" charset="0"/>
                <a:ea typeface="Calibri" panose="020F0502020204030204" pitchFamily="34" charset="0"/>
                <a:cs typeface="Times New Roman" panose="02020603050405020304" pitchFamily="18" charset="0"/>
              </a:rPr>
              <a:t> with </a:t>
            </a:r>
            <a:r>
              <a:rPr lang="en-CA" sz="1400" dirty="0" err="1">
                <a:effectLst/>
                <a:latin typeface="Times New Roman" panose="02020603050405020304" pitchFamily="18" charset="0"/>
                <a:ea typeface="Calibri" panose="020F0502020204030204" pitchFamily="34" charset="0"/>
                <a:cs typeface="Times New Roman" panose="02020603050405020304" pitchFamily="18" charset="0"/>
              </a:rPr>
              <a:t>nr.employed</a:t>
            </a:r>
            <a:r>
              <a:rPr lang="en-CA" sz="1400" dirty="0">
                <a:effectLst/>
                <a:latin typeface="Times New Roman" panose="02020603050405020304" pitchFamily="18" charset="0"/>
                <a:ea typeface="Calibri" panose="020F0502020204030204" pitchFamily="34" charset="0"/>
                <a:cs typeface="Times New Roman" panose="02020603050405020304" pitchFamily="18" charset="0"/>
              </a:rPr>
              <a:t> with the highest correlation with more than 0.9 value.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All columns with a high correlation are to be removed </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3C37261F-27A2-4964-8A08-72E5E9F5EFFF}"/>
              </a:ext>
            </a:extLst>
          </p:cNvPr>
          <p:cNvSpPr txBox="1"/>
          <p:nvPr/>
        </p:nvSpPr>
        <p:spPr>
          <a:xfrm>
            <a:off x="2118511" y="5669370"/>
            <a:ext cx="3920150" cy="1015663"/>
          </a:xfrm>
          <a:prstGeom prst="rect">
            <a:avLst/>
          </a:prstGeom>
          <a:noFill/>
        </p:spPr>
        <p:txBody>
          <a:bodyPr wrap="square" rtlCol="0">
            <a:spAutoFit/>
          </a:bodyPr>
          <a:lstStyle/>
          <a:p>
            <a:pPr marL="342900" indent="-342900">
              <a:buFont typeface="Arial" panose="020B0604020202020204" pitchFamily="34" charset="0"/>
              <a:buChar char="•"/>
            </a:pPr>
            <a:r>
              <a:rPr lang="en-CA" sz="1400" dirty="0" err="1"/>
              <a:t>emp.var.rate</a:t>
            </a:r>
            <a:r>
              <a:rPr lang="en-CA" sz="1400" dirty="0"/>
              <a:t>- employment variation rate </a:t>
            </a:r>
          </a:p>
          <a:p>
            <a:pPr marL="342900" indent="-342900">
              <a:buFont typeface="Arial" panose="020B0604020202020204" pitchFamily="34" charset="0"/>
              <a:buChar char="•"/>
            </a:pPr>
            <a:r>
              <a:rPr lang="en-CA" sz="1400" dirty="0"/>
              <a:t>euribor3m-euribor 3 month rate </a:t>
            </a:r>
          </a:p>
          <a:p>
            <a:pPr marL="342900" indent="-342900">
              <a:buFont typeface="Arial" panose="020B0604020202020204" pitchFamily="34" charset="0"/>
              <a:buChar char="•"/>
            </a:pPr>
            <a:r>
              <a:rPr lang="en-CA" sz="1400" dirty="0" err="1"/>
              <a:t>cons.conf.idx</a:t>
            </a:r>
            <a:r>
              <a:rPr lang="en-CA" sz="1400" dirty="0"/>
              <a:t>- consumer confidence index </a:t>
            </a:r>
          </a:p>
          <a:p>
            <a:endParaRPr lang="en-CA" dirty="0"/>
          </a:p>
        </p:txBody>
      </p:sp>
    </p:spTree>
    <p:extLst>
      <p:ext uri="{BB962C8B-B14F-4D97-AF65-F5344CB8AC3E}">
        <p14:creationId xmlns:p14="http://schemas.microsoft.com/office/powerpoint/2010/main" val="2811598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887846-5C24-40C5-95DB-1AB0BA044DDC}"/>
              </a:ext>
            </a:extLst>
          </p:cNvPr>
          <p:cNvSpPr>
            <a:spLocks noGrp="1"/>
          </p:cNvSpPr>
          <p:nvPr>
            <p:ph type="title"/>
          </p:nvPr>
        </p:nvSpPr>
        <p:spPr>
          <a:xfrm>
            <a:off x="189896" y="327495"/>
            <a:ext cx="8444818" cy="460955"/>
          </a:xfrm>
        </p:spPr>
        <p:txBody>
          <a:bodyPr/>
          <a:lstStyle/>
          <a:p>
            <a:r>
              <a:rPr lang="en-CA" dirty="0"/>
              <a:t>Categorical Data Visualization </a:t>
            </a:r>
          </a:p>
        </p:txBody>
      </p:sp>
      <p:sp>
        <p:nvSpPr>
          <p:cNvPr id="6" name="Slide Number Placeholder 5">
            <a:extLst>
              <a:ext uri="{FF2B5EF4-FFF2-40B4-BE49-F238E27FC236}">
                <a16:creationId xmlns:a16="http://schemas.microsoft.com/office/drawing/2014/main" id="{7A1A2558-0499-441F-942F-4A4F64595BC3}"/>
              </a:ext>
            </a:extLst>
          </p:cNvPr>
          <p:cNvSpPr>
            <a:spLocks noGrp="1"/>
          </p:cNvSpPr>
          <p:nvPr>
            <p:ph type="sldNum" sz="quarter" idx="4"/>
          </p:nvPr>
        </p:nvSpPr>
        <p:spPr/>
        <p:txBody>
          <a:bodyPr/>
          <a:lstStyle/>
          <a:p>
            <a:fld id="{E9E0D846-2D6A-8643-B2BF-83884A821236}" type="slidenum">
              <a:rPr lang="en-US" smtClean="0"/>
              <a:pPr/>
              <a:t>13</a:t>
            </a:fld>
            <a:endParaRPr lang="en-US" dirty="0"/>
          </a:p>
        </p:txBody>
      </p:sp>
      <p:pic>
        <p:nvPicPr>
          <p:cNvPr id="10" name="Picture 9">
            <a:extLst>
              <a:ext uri="{FF2B5EF4-FFF2-40B4-BE49-F238E27FC236}">
                <a16:creationId xmlns:a16="http://schemas.microsoft.com/office/drawing/2014/main" id="{8A4D6614-B740-4BE9-AD2F-B4564B2BB625}"/>
              </a:ext>
            </a:extLst>
          </p:cNvPr>
          <p:cNvPicPr>
            <a:picLocks noChangeAspect="1"/>
          </p:cNvPicPr>
          <p:nvPr/>
        </p:nvPicPr>
        <p:blipFill>
          <a:blip r:embed="rId2"/>
          <a:stretch>
            <a:fillRect/>
          </a:stretch>
        </p:blipFill>
        <p:spPr>
          <a:xfrm>
            <a:off x="324094" y="953130"/>
            <a:ext cx="8518966" cy="2148590"/>
          </a:xfrm>
          <a:prstGeom prst="rect">
            <a:avLst/>
          </a:prstGeom>
        </p:spPr>
      </p:pic>
      <p:pic>
        <p:nvPicPr>
          <p:cNvPr id="4" name="Picture 3">
            <a:extLst>
              <a:ext uri="{FF2B5EF4-FFF2-40B4-BE49-F238E27FC236}">
                <a16:creationId xmlns:a16="http://schemas.microsoft.com/office/drawing/2014/main" id="{3CDF5D98-B72C-4775-99A5-2E64FA819FB3}"/>
              </a:ext>
            </a:extLst>
          </p:cNvPr>
          <p:cNvPicPr>
            <a:picLocks noChangeAspect="1"/>
          </p:cNvPicPr>
          <p:nvPr/>
        </p:nvPicPr>
        <p:blipFill>
          <a:blip r:embed="rId3"/>
          <a:stretch>
            <a:fillRect/>
          </a:stretch>
        </p:blipFill>
        <p:spPr>
          <a:xfrm>
            <a:off x="221385" y="3031009"/>
            <a:ext cx="2817459" cy="2217612"/>
          </a:xfrm>
          <a:prstGeom prst="rect">
            <a:avLst/>
          </a:prstGeom>
        </p:spPr>
      </p:pic>
      <p:sp>
        <p:nvSpPr>
          <p:cNvPr id="7" name="Rectangle 6">
            <a:extLst>
              <a:ext uri="{FF2B5EF4-FFF2-40B4-BE49-F238E27FC236}">
                <a16:creationId xmlns:a16="http://schemas.microsoft.com/office/drawing/2014/main" id="{D00EF79A-E8AD-4DBE-A184-4F5B850845C7}"/>
              </a:ext>
            </a:extLst>
          </p:cNvPr>
          <p:cNvSpPr/>
          <p:nvPr/>
        </p:nvSpPr>
        <p:spPr>
          <a:xfrm>
            <a:off x="3070332" y="788450"/>
            <a:ext cx="216075" cy="569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042166C2-83CB-4EB9-A426-CCFCC03D7F61}"/>
              </a:ext>
            </a:extLst>
          </p:cNvPr>
          <p:cNvSpPr txBox="1"/>
          <p:nvPr/>
        </p:nvSpPr>
        <p:spPr>
          <a:xfrm>
            <a:off x="3360010" y="5023286"/>
            <a:ext cx="5622745"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Wingdings" panose="05000000000000000000" pitchFamily="2" charset="2"/>
              <a:buChar char="q"/>
            </a:pPr>
            <a:r>
              <a:rPr lang="en-CA" sz="1200" dirty="0"/>
              <a:t>Administrative staff and technical specialists opened the deposit most of all. In relative terms, a high proportion of retired and students might be mentioned as well.</a:t>
            </a:r>
          </a:p>
          <a:p>
            <a:pPr marL="285750" indent="-285750">
              <a:buFont typeface="Wingdings" panose="05000000000000000000" pitchFamily="2" charset="2"/>
              <a:buChar char="q"/>
            </a:pPr>
            <a:r>
              <a:rPr lang="en-CA" sz="1200" dirty="0"/>
              <a:t>Although in absolute terms married consumers more often agreed to the service, in relative terms the single was responded better.</a:t>
            </a:r>
          </a:p>
          <a:p>
            <a:pPr marL="285750" indent="-285750">
              <a:buFont typeface="Wingdings" panose="05000000000000000000" pitchFamily="2" charset="2"/>
              <a:buChar char="q"/>
            </a:pPr>
            <a:r>
              <a:rPr lang="en-US" sz="1200" dirty="0"/>
              <a:t>People with university degree as education qualification are the most who have subscribed for the deposits</a:t>
            </a:r>
            <a:endParaRPr lang="en-CA" sz="1200" dirty="0"/>
          </a:p>
        </p:txBody>
      </p:sp>
      <p:sp>
        <p:nvSpPr>
          <p:cNvPr id="14" name="Rectangle 13">
            <a:extLst>
              <a:ext uri="{FF2B5EF4-FFF2-40B4-BE49-F238E27FC236}">
                <a16:creationId xmlns:a16="http://schemas.microsoft.com/office/drawing/2014/main" id="{FCC02B29-3226-44AB-8F47-8C6354A151B4}"/>
              </a:ext>
            </a:extLst>
          </p:cNvPr>
          <p:cNvSpPr/>
          <p:nvPr/>
        </p:nvSpPr>
        <p:spPr>
          <a:xfrm rot="5400000">
            <a:off x="6026543" y="2029542"/>
            <a:ext cx="216075" cy="569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16">
            <a:extLst>
              <a:ext uri="{FF2B5EF4-FFF2-40B4-BE49-F238E27FC236}">
                <a16:creationId xmlns:a16="http://schemas.microsoft.com/office/drawing/2014/main" id="{96A2C789-67DF-484B-9EE4-0D92CCEE323D}"/>
              </a:ext>
            </a:extLst>
          </p:cNvPr>
          <p:cNvPicPr>
            <a:picLocks noChangeAspect="1"/>
          </p:cNvPicPr>
          <p:nvPr/>
        </p:nvPicPr>
        <p:blipFill>
          <a:blip r:embed="rId4"/>
          <a:stretch>
            <a:fillRect/>
          </a:stretch>
        </p:blipFill>
        <p:spPr>
          <a:xfrm>
            <a:off x="3787615" y="3266400"/>
            <a:ext cx="2016154" cy="1503278"/>
          </a:xfrm>
          <a:prstGeom prst="rect">
            <a:avLst/>
          </a:prstGeom>
          <a:ln w="889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967D6E2F-35D0-4EC5-9DD2-7234EEB092C0}"/>
              </a:ext>
            </a:extLst>
          </p:cNvPr>
          <p:cNvPicPr>
            <a:picLocks noChangeAspect="1"/>
          </p:cNvPicPr>
          <p:nvPr/>
        </p:nvPicPr>
        <p:blipFill>
          <a:blip r:embed="rId5"/>
          <a:stretch>
            <a:fillRect/>
          </a:stretch>
        </p:blipFill>
        <p:spPr>
          <a:xfrm>
            <a:off x="6591715" y="3281015"/>
            <a:ext cx="2126771" cy="142231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96520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A82AA2-5EA3-437A-9375-1C82F8C26E23}"/>
              </a:ext>
            </a:extLst>
          </p:cNvPr>
          <p:cNvSpPr>
            <a:spLocks noGrp="1"/>
          </p:cNvSpPr>
          <p:nvPr>
            <p:ph type="sldNum" sz="quarter" idx="4"/>
          </p:nvPr>
        </p:nvSpPr>
        <p:spPr/>
        <p:txBody>
          <a:bodyPr/>
          <a:lstStyle/>
          <a:p>
            <a:fld id="{E9E0D846-2D6A-8643-B2BF-83884A821236}" type="slidenum">
              <a:rPr lang="en-US" smtClean="0"/>
              <a:pPr/>
              <a:t>14</a:t>
            </a:fld>
            <a:endParaRPr lang="en-US" dirty="0"/>
          </a:p>
        </p:txBody>
      </p:sp>
      <p:pic>
        <p:nvPicPr>
          <p:cNvPr id="5" name="Picture 4">
            <a:extLst>
              <a:ext uri="{FF2B5EF4-FFF2-40B4-BE49-F238E27FC236}">
                <a16:creationId xmlns:a16="http://schemas.microsoft.com/office/drawing/2014/main" id="{8C2D974E-EC03-4E05-8ECE-C012770BC62B}"/>
              </a:ext>
            </a:extLst>
          </p:cNvPr>
          <p:cNvPicPr>
            <a:picLocks noChangeAspect="1"/>
          </p:cNvPicPr>
          <p:nvPr/>
        </p:nvPicPr>
        <p:blipFill>
          <a:blip r:embed="rId2"/>
          <a:stretch>
            <a:fillRect/>
          </a:stretch>
        </p:blipFill>
        <p:spPr>
          <a:xfrm>
            <a:off x="-36326" y="691703"/>
            <a:ext cx="5812552" cy="1974354"/>
          </a:xfrm>
          <a:prstGeom prst="rect">
            <a:avLst/>
          </a:prstGeom>
        </p:spPr>
      </p:pic>
      <p:sp>
        <p:nvSpPr>
          <p:cNvPr id="8" name="Title 2">
            <a:extLst>
              <a:ext uri="{FF2B5EF4-FFF2-40B4-BE49-F238E27FC236}">
                <a16:creationId xmlns:a16="http://schemas.microsoft.com/office/drawing/2014/main" id="{7EA07B91-3345-4E9E-BF98-9F2439839DFD}"/>
              </a:ext>
            </a:extLst>
          </p:cNvPr>
          <p:cNvSpPr txBox="1">
            <a:spLocks/>
          </p:cNvSpPr>
          <p:nvPr/>
        </p:nvSpPr>
        <p:spPr>
          <a:xfrm>
            <a:off x="189896" y="327495"/>
            <a:ext cx="8444818" cy="460955"/>
          </a:xfrm>
          <a:prstGeom prst="rect">
            <a:avLst/>
          </a:prstGeom>
        </p:spPr>
        <p:txBody>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CA"/>
              <a:t>Categorical Data Visualization </a:t>
            </a:r>
            <a:endParaRPr lang="en-CA" dirty="0"/>
          </a:p>
        </p:txBody>
      </p:sp>
      <p:pic>
        <p:nvPicPr>
          <p:cNvPr id="9" name="Picture 8">
            <a:extLst>
              <a:ext uri="{FF2B5EF4-FFF2-40B4-BE49-F238E27FC236}">
                <a16:creationId xmlns:a16="http://schemas.microsoft.com/office/drawing/2014/main" id="{C36C3F6E-AE2F-4FDF-AAD2-F722443C49C0}"/>
              </a:ext>
            </a:extLst>
          </p:cNvPr>
          <p:cNvPicPr>
            <a:picLocks noChangeAspect="1"/>
          </p:cNvPicPr>
          <p:nvPr/>
        </p:nvPicPr>
        <p:blipFill>
          <a:blip r:embed="rId3"/>
          <a:stretch>
            <a:fillRect/>
          </a:stretch>
        </p:blipFill>
        <p:spPr>
          <a:xfrm>
            <a:off x="46504" y="2736020"/>
            <a:ext cx="6084155" cy="2216225"/>
          </a:xfrm>
          <a:prstGeom prst="rect">
            <a:avLst/>
          </a:prstGeom>
        </p:spPr>
      </p:pic>
      <p:sp>
        <p:nvSpPr>
          <p:cNvPr id="12" name="TextBox 11">
            <a:extLst>
              <a:ext uri="{FF2B5EF4-FFF2-40B4-BE49-F238E27FC236}">
                <a16:creationId xmlns:a16="http://schemas.microsoft.com/office/drawing/2014/main" id="{FCF7B20C-0F16-49A0-B2E2-388C0A97100B}"/>
              </a:ext>
            </a:extLst>
          </p:cNvPr>
          <p:cNvSpPr txBox="1"/>
          <p:nvPr/>
        </p:nvSpPr>
        <p:spPr>
          <a:xfrm>
            <a:off x="6274051" y="788450"/>
            <a:ext cx="2622549" cy="433965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buFont typeface="Wingdings" panose="05000000000000000000" pitchFamily="2" charset="2"/>
              <a:buChar char="q"/>
            </a:pPr>
            <a:endParaRPr lang="en-CA" sz="1200" dirty="0"/>
          </a:p>
          <a:p>
            <a:pPr marL="285750" indent="-285750">
              <a:buFont typeface="Wingdings" panose="05000000000000000000" pitchFamily="2" charset="2"/>
              <a:buChar char="q"/>
            </a:pPr>
            <a:r>
              <a:rPr lang="en-US" sz="1200" dirty="0"/>
              <a:t>People with default status as no are the most one’s who have and have not subscribed for bank deposits.</a:t>
            </a:r>
          </a:p>
          <a:p>
            <a:pPr marL="285750" indent="-285750">
              <a:buFont typeface="Wingdings" panose="05000000000000000000" pitchFamily="2" charset="2"/>
              <a:buChar char="q"/>
            </a:pPr>
            <a:endParaRPr lang="en-CA" sz="1200" dirty="0"/>
          </a:p>
          <a:p>
            <a:pPr marL="285750" indent="-285750">
              <a:buFont typeface="Wingdings" panose="05000000000000000000" pitchFamily="2" charset="2"/>
              <a:buChar char="q"/>
            </a:pPr>
            <a:r>
              <a:rPr lang="en-CA" sz="1200" dirty="0"/>
              <a:t>Best communication channel is mobile phone.</a:t>
            </a:r>
          </a:p>
          <a:p>
            <a:pPr marL="285750" indent="-285750">
              <a:buFont typeface="Wingdings" panose="05000000000000000000" pitchFamily="2" charset="2"/>
              <a:buChar char="q"/>
            </a:pPr>
            <a:endParaRPr lang="en-CA" sz="1200" dirty="0"/>
          </a:p>
          <a:p>
            <a:pPr marL="285750" indent="-285750">
              <a:buFont typeface="Wingdings" panose="05000000000000000000" pitchFamily="2" charset="2"/>
              <a:buChar char="q"/>
            </a:pPr>
            <a:r>
              <a:rPr lang="en-CA" sz="1200" dirty="0"/>
              <a:t>The difference is evident between consumers who already use the services of banks and received a loan.</a:t>
            </a:r>
          </a:p>
          <a:p>
            <a:pPr marL="285750" indent="-285750">
              <a:buFont typeface="Wingdings" panose="05000000000000000000" pitchFamily="2" charset="2"/>
              <a:buChar char="q"/>
            </a:pPr>
            <a:endParaRPr lang="en-CA" sz="1200" dirty="0"/>
          </a:p>
          <a:p>
            <a:pPr marL="285750" indent="-285750">
              <a:buFont typeface="Wingdings" panose="05000000000000000000" pitchFamily="2" charset="2"/>
              <a:buChar char="q"/>
            </a:pPr>
            <a:r>
              <a:rPr lang="en-CA" sz="1200" dirty="0"/>
              <a:t>Home ownership does not greatly affect marketing company performance.</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r>
              <a:rPr lang="en-US" sz="1200" dirty="0"/>
              <a:t>People have been contacted more in the month of May, followed by July, August, June</a:t>
            </a:r>
          </a:p>
          <a:p>
            <a:pPr marL="285750" indent="-285750">
              <a:buFont typeface="Wingdings" panose="05000000000000000000" pitchFamily="2" charset="2"/>
              <a:buChar char="q"/>
            </a:pPr>
            <a:endParaRPr lang="en-US" sz="1200" dirty="0"/>
          </a:p>
          <a:p>
            <a:pPr marL="285750" indent="-285750">
              <a:buFont typeface="Wingdings" panose="05000000000000000000" pitchFamily="2" charset="2"/>
              <a:buChar char="q"/>
            </a:pPr>
            <a:r>
              <a:rPr lang="en-US" sz="1200" dirty="0"/>
              <a:t>Day of the week is irrelevant </a:t>
            </a:r>
            <a:endParaRPr lang="en-CA" sz="1200" dirty="0"/>
          </a:p>
        </p:txBody>
      </p:sp>
      <p:pic>
        <p:nvPicPr>
          <p:cNvPr id="14" name="Picture 13">
            <a:extLst>
              <a:ext uri="{FF2B5EF4-FFF2-40B4-BE49-F238E27FC236}">
                <a16:creationId xmlns:a16="http://schemas.microsoft.com/office/drawing/2014/main" id="{D57D7AA3-DB85-4D6F-8C21-1E9B9D3AA8F7}"/>
              </a:ext>
            </a:extLst>
          </p:cNvPr>
          <p:cNvPicPr>
            <a:picLocks noChangeAspect="1"/>
          </p:cNvPicPr>
          <p:nvPr/>
        </p:nvPicPr>
        <p:blipFill>
          <a:blip r:embed="rId4"/>
          <a:stretch>
            <a:fillRect/>
          </a:stretch>
        </p:blipFill>
        <p:spPr>
          <a:xfrm>
            <a:off x="1875417" y="4952245"/>
            <a:ext cx="2254195" cy="1611950"/>
          </a:xfrm>
          <a:prstGeom prst="rect">
            <a:avLst/>
          </a:prstGeom>
        </p:spPr>
      </p:pic>
    </p:spTree>
    <p:extLst>
      <p:ext uri="{BB962C8B-B14F-4D97-AF65-F5344CB8AC3E}">
        <p14:creationId xmlns:p14="http://schemas.microsoft.com/office/powerpoint/2010/main" val="3129224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B95EDB-3726-4927-84A0-2B6FDE6D1757}"/>
              </a:ext>
            </a:extLst>
          </p:cNvPr>
          <p:cNvSpPr>
            <a:spLocks noGrp="1"/>
          </p:cNvSpPr>
          <p:nvPr>
            <p:ph type="title"/>
          </p:nvPr>
        </p:nvSpPr>
        <p:spPr>
          <a:xfrm>
            <a:off x="365568" y="392415"/>
            <a:ext cx="8444818" cy="676557"/>
          </a:xfrm>
        </p:spPr>
        <p:txBody>
          <a:bodyPr/>
          <a:lstStyle/>
          <a:p>
            <a:r>
              <a:rPr lang="en-CA" sz="2800" b="1" u="sng" dirty="0">
                <a:solidFill>
                  <a:srgbClr val="000000"/>
                </a:solidFill>
                <a:effectLst/>
                <a:ea typeface="Calibri" panose="020F0502020204030204" pitchFamily="34" charset="0"/>
              </a:rPr>
              <a:t>Main statistical features of Categorical Value:</a:t>
            </a:r>
            <a:br>
              <a:rPr lang="en-CA" sz="2800" dirty="0">
                <a:solidFill>
                  <a:srgbClr val="000000"/>
                </a:solidFill>
                <a:effectLst/>
                <a:ea typeface="Calibri" panose="020F0502020204030204" pitchFamily="34" charset="0"/>
              </a:rPr>
            </a:br>
            <a:endParaRPr lang="en-CA" dirty="0"/>
          </a:p>
        </p:txBody>
      </p:sp>
      <p:sp>
        <p:nvSpPr>
          <p:cNvPr id="6" name="Slide Number Placeholder 5">
            <a:extLst>
              <a:ext uri="{FF2B5EF4-FFF2-40B4-BE49-F238E27FC236}">
                <a16:creationId xmlns:a16="http://schemas.microsoft.com/office/drawing/2014/main" id="{93365FD0-EEDC-46B8-B895-36C914028C94}"/>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
        <p:nvSpPr>
          <p:cNvPr id="8" name="TextBox 7">
            <a:extLst>
              <a:ext uri="{FF2B5EF4-FFF2-40B4-BE49-F238E27FC236}">
                <a16:creationId xmlns:a16="http://schemas.microsoft.com/office/drawing/2014/main" id="{B006D832-7929-463C-953F-E55A34E3C70D}"/>
              </a:ext>
            </a:extLst>
          </p:cNvPr>
          <p:cNvSpPr txBox="1"/>
          <p:nvPr/>
        </p:nvSpPr>
        <p:spPr>
          <a:xfrm>
            <a:off x="333614" y="1068972"/>
            <a:ext cx="8444818" cy="2909707"/>
          </a:xfrm>
          <a:prstGeom prst="rect">
            <a:avLst/>
          </a:prstGeom>
          <a:noFill/>
        </p:spPr>
        <p:txBody>
          <a:bodyPr wrap="square">
            <a:spAutoFit/>
          </a:bodyPr>
          <a:lstStyle/>
          <a:p>
            <a:pPr marL="342900" lvl="0" indent="-342900" algn="just">
              <a:lnSpc>
                <a:spcPct val="107000"/>
              </a:lnSpc>
              <a:buFont typeface="+mj-lt"/>
              <a:buAutoNum type="arabicPeriod"/>
            </a:pPr>
            <a:r>
              <a:rPr lang="en-CA" sz="1400" dirty="0">
                <a:solidFill>
                  <a:srgbClr val="000000"/>
                </a:solidFill>
                <a:effectLst/>
                <a:ea typeface="Calibri" panose="020F0502020204030204" pitchFamily="34" charset="0"/>
                <a:cs typeface="Times New Roman" panose="02020603050405020304" pitchFamily="18" charset="0"/>
              </a:rPr>
              <a:t>job: there are 12 types of jobs recordings in </a:t>
            </a:r>
            <a:r>
              <a:rPr lang="en-CA" sz="1400" dirty="0" err="1">
                <a:solidFill>
                  <a:srgbClr val="000000"/>
                </a:solidFill>
                <a:effectLst/>
                <a:ea typeface="Calibri" panose="020F0502020204030204" pitchFamily="34" charset="0"/>
                <a:cs typeface="Times New Roman" panose="02020603050405020304" pitchFamily="18" charset="0"/>
              </a:rPr>
              <a:t>wich</a:t>
            </a:r>
            <a:r>
              <a:rPr lang="en-CA" sz="1400" dirty="0">
                <a:solidFill>
                  <a:srgbClr val="000000"/>
                </a:solidFill>
                <a:effectLst/>
                <a:ea typeface="Calibri" panose="020F0502020204030204" pitchFamily="34" charset="0"/>
                <a:cs typeface="Times New Roman" panose="02020603050405020304" pitchFamily="18" charset="0"/>
              </a:rPr>
              <a:t> the 'administrative' role is the most </a:t>
            </a:r>
            <a:r>
              <a:rPr lang="en-CA" sz="1400" dirty="0" err="1">
                <a:solidFill>
                  <a:srgbClr val="000000"/>
                </a:solidFill>
                <a:effectLst/>
                <a:ea typeface="Calibri" panose="020F0502020204030204" pitchFamily="34" charset="0"/>
                <a:cs typeface="Times New Roman" panose="02020603050405020304" pitchFamily="18" charset="0"/>
              </a:rPr>
              <a:t>comum</a:t>
            </a:r>
            <a:r>
              <a:rPr lang="en-CA" sz="1400" dirty="0">
                <a:solidFill>
                  <a:srgbClr val="000000"/>
                </a:solidFill>
                <a:effectLst/>
                <a:ea typeface="Calibri" panose="020F0502020204030204" pitchFamily="34" charset="0"/>
                <a:cs typeface="Times New Roman" panose="02020603050405020304" pitchFamily="18" charset="0"/>
              </a:rPr>
              <a:t> with almost 10.5k of the clients</a:t>
            </a:r>
            <a:endParaRPr lang="en-CA" sz="1400" dirty="0">
              <a:effectLs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CA" sz="1400" dirty="0">
                <a:solidFill>
                  <a:srgbClr val="000000"/>
                </a:solidFill>
                <a:effectLst/>
                <a:ea typeface="Calibri" panose="020F0502020204030204" pitchFamily="34" charset="0"/>
                <a:cs typeface="Times New Roman" panose="02020603050405020304" pitchFamily="18" charset="0"/>
              </a:rPr>
              <a:t>marital: the majority of clients are married with almost 25k records</a:t>
            </a:r>
            <a:endParaRPr lang="en-CA" sz="1400" dirty="0">
              <a:effectLs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CA" sz="1400" dirty="0">
                <a:solidFill>
                  <a:srgbClr val="000000"/>
                </a:solidFill>
                <a:effectLst/>
                <a:ea typeface="Calibri" panose="020F0502020204030204" pitchFamily="34" charset="0"/>
                <a:cs typeface="Times New Roman" panose="02020603050405020304" pitchFamily="18" charset="0"/>
              </a:rPr>
              <a:t>education: more than 12k people have university degree</a:t>
            </a:r>
            <a:endParaRPr lang="en-CA" sz="1400" dirty="0">
              <a:effectLs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CA" sz="1400" dirty="0">
                <a:solidFill>
                  <a:srgbClr val="000000"/>
                </a:solidFill>
                <a:effectLst/>
                <a:ea typeface="Calibri" panose="020F0502020204030204" pitchFamily="34" charset="0"/>
                <a:cs typeface="Times New Roman" panose="02020603050405020304" pitchFamily="18" charset="0"/>
              </a:rPr>
              <a:t>default: from all the 41.188 clients, 32.588 don't have any credit in default</a:t>
            </a:r>
            <a:endParaRPr lang="en-CA" sz="1400" dirty="0">
              <a:effectLs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CA" sz="1400" dirty="0">
                <a:solidFill>
                  <a:srgbClr val="000000"/>
                </a:solidFill>
                <a:effectLst/>
                <a:ea typeface="Calibri" panose="020F0502020204030204" pitchFamily="34" charset="0"/>
                <a:cs typeface="Times New Roman" panose="02020603050405020304" pitchFamily="18" charset="0"/>
              </a:rPr>
              <a:t>housing: almost half of the customers have a housing loan</a:t>
            </a:r>
            <a:endParaRPr lang="en-CA" sz="1400" dirty="0">
              <a:effectLs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CA" sz="1400" dirty="0">
                <a:solidFill>
                  <a:srgbClr val="000000"/>
                </a:solidFill>
                <a:effectLst/>
                <a:ea typeface="Calibri" panose="020F0502020204030204" pitchFamily="34" charset="0"/>
                <a:cs typeface="Times New Roman" panose="02020603050405020304" pitchFamily="18" charset="0"/>
              </a:rPr>
              <a:t>loan: almost 34k clients don't have any personal loans</a:t>
            </a:r>
            <a:endParaRPr lang="en-CA" sz="1400" dirty="0">
              <a:effectLs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CA" sz="1400" dirty="0">
                <a:solidFill>
                  <a:srgbClr val="000000"/>
                </a:solidFill>
                <a:effectLst/>
                <a:ea typeface="Calibri" panose="020F0502020204030204" pitchFamily="34" charset="0"/>
                <a:cs typeface="Times New Roman" panose="02020603050405020304" pitchFamily="18" charset="0"/>
              </a:rPr>
              <a:t>contact: cellular is the most preferred choice of contact</a:t>
            </a:r>
            <a:endParaRPr lang="en-CA" sz="1400" dirty="0">
              <a:effectLs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CA" sz="1400" dirty="0">
                <a:solidFill>
                  <a:srgbClr val="000000"/>
                </a:solidFill>
                <a:effectLst/>
                <a:ea typeface="Calibri" panose="020F0502020204030204" pitchFamily="34" charset="0"/>
                <a:cs typeface="Times New Roman" panose="02020603050405020304" pitchFamily="18" charset="0"/>
              </a:rPr>
              <a:t>month: month of may is the best </a:t>
            </a:r>
            <a:r>
              <a:rPr lang="en-US" sz="1400" dirty="0"/>
              <a:t>followed by July, August, June</a:t>
            </a:r>
            <a:endParaRPr lang="en-CA" sz="1400" dirty="0">
              <a:effectLs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CA" sz="1400" dirty="0" err="1">
                <a:solidFill>
                  <a:srgbClr val="000000"/>
                </a:solidFill>
                <a:effectLst/>
                <a:ea typeface="Calibri" panose="020F0502020204030204" pitchFamily="34" charset="0"/>
                <a:cs typeface="Times New Roman" panose="02020603050405020304" pitchFamily="18" charset="0"/>
              </a:rPr>
              <a:t>day_of_week</a:t>
            </a:r>
            <a:r>
              <a:rPr lang="en-CA" sz="1400" dirty="0">
                <a:solidFill>
                  <a:srgbClr val="000000"/>
                </a:solidFill>
                <a:effectLst/>
                <a:ea typeface="Calibri" panose="020F0502020204030204" pitchFamily="34" charset="0"/>
                <a:cs typeface="Times New Roman" panose="02020603050405020304" pitchFamily="18" charset="0"/>
              </a:rPr>
              <a:t>:</a:t>
            </a:r>
            <a:endParaRPr lang="en-CA" sz="1400" dirty="0">
              <a:effectLst/>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CA" sz="1400" dirty="0" err="1">
                <a:solidFill>
                  <a:srgbClr val="000000"/>
                </a:solidFill>
                <a:effectLst/>
                <a:ea typeface="Calibri" panose="020F0502020204030204" pitchFamily="34" charset="0"/>
                <a:cs typeface="Times New Roman" panose="02020603050405020304" pitchFamily="18" charset="0"/>
              </a:rPr>
              <a:t>poutcome</a:t>
            </a:r>
            <a:r>
              <a:rPr lang="en-CA" sz="1400" dirty="0">
                <a:solidFill>
                  <a:srgbClr val="000000"/>
                </a:solidFill>
                <a:effectLst/>
                <a:ea typeface="Calibri" panose="020F0502020204030204" pitchFamily="34" charset="0"/>
                <a:cs typeface="Times New Roman" panose="02020603050405020304" pitchFamily="18" charset="0"/>
              </a:rPr>
              <a:t>: there is no information about the outcome of any previous marketing campaign </a:t>
            </a:r>
            <a:endParaRPr lang="en-CA" sz="1400" dirty="0">
              <a:effectLst/>
              <a:ea typeface="Calibri" panose="020F0502020204030204" pitchFamily="34" charset="0"/>
              <a:cs typeface="Times New Roman" panose="02020603050405020304" pitchFamily="18" charset="0"/>
            </a:endParaRPr>
          </a:p>
          <a:p>
            <a:pPr marL="457200">
              <a:lnSpc>
                <a:spcPct val="107000"/>
              </a:lnSpc>
              <a:spcAft>
                <a:spcPts val="800"/>
              </a:spcAft>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7828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17D439-5A05-4D8A-BFDA-F47BDF6BF27E}"/>
              </a:ext>
            </a:extLst>
          </p:cNvPr>
          <p:cNvSpPr>
            <a:spLocks noGrp="1"/>
          </p:cNvSpPr>
          <p:nvPr>
            <p:ph type="title"/>
          </p:nvPr>
        </p:nvSpPr>
        <p:spPr>
          <a:xfrm>
            <a:off x="214887" y="83346"/>
            <a:ext cx="8444818" cy="534924"/>
          </a:xfrm>
        </p:spPr>
        <p:txBody>
          <a:bodyPr/>
          <a:lstStyle/>
          <a:p>
            <a:r>
              <a:rPr lang="en-CA" dirty="0"/>
              <a:t>Summary</a:t>
            </a:r>
          </a:p>
        </p:txBody>
      </p:sp>
      <p:sp>
        <p:nvSpPr>
          <p:cNvPr id="6" name="Slide Number Placeholder 5">
            <a:extLst>
              <a:ext uri="{FF2B5EF4-FFF2-40B4-BE49-F238E27FC236}">
                <a16:creationId xmlns:a16="http://schemas.microsoft.com/office/drawing/2014/main" id="{96E63BF3-60B1-48EC-8665-06D863CAF481}"/>
              </a:ext>
            </a:extLst>
          </p:cNvPr>
          <p:cNvSpPr>
            <a:spLocks noGrp="1"/>
          </p:cNvSpPr>
          <p:nvPr>
            <p:ph type="sldNum" sz="quarter" idx="4"/>
          </p:nvPr>
        </p:nvSpPr>
        <p:spPr/>
        <p:txBody>
          <a:bodyPr/>
          <a:lstStyle/>
          <a:p>
            <a:fld id="{E9E0D846-2D6A-8643-B2BF-83884A821236}" type="slidenum">
              <a:rPr lang="en-US" smtClean="0"/>
              <a:pPr/>
              <a:t>16</a:t>
            </a:fld>
            <a:endParaRPr lang="en-US" dirty="0"/>
          </a:p>
        </p:txBody>
      </p:sp>
      <p:sp>
        <p:nvSpPr>
          <p:cNvPr id="8" name="TextBox 7">
            <a:extLst>
              <a:ext uri="{FF2B5EF4-FFF2-40B4-BE49-F238E27FC236}">
                <a16:creationId xmlns:a16="http://schemas.microsoft.com/office/drawing/2014/main" id="{F76A5D2D-B386-4EA9-8894-F4169CFF9C19}"/>
              </a:ext>
            </a:extLst>
          </p:cNvPr>
          <p:cNvSpPr txBox="1"/>
          <p:nvPr/>
        </p:nvSpPr>
        <p:spPr>
          <a:xfrm>
            <a:off x="96160" y="618270"/>
            <a:ext cx="8682272" cy="4739759"/>
          </a:xfrm>
          <a:prstGeom prst="rect">
            <a:avLst/>
          </a:prstGeom>
          <a:noFill/>
        </p:spPr>
        <p:txBody>
          <a:bodyPr wrap="square">
            <a:spAutoFit/>
          </a:bodyPr>
          <a:lstStyle/>
          <a:p>
            <a:pPr marL="342900" indent="-342900">
              <a:lnSpc>
                <a:spcPct val="150000"/>
              </a:lnSpc>
              <a:buFont typeface="Wingdings" panose="05000000000000000000" pitchFamily="2" charset="2"/>
              <a:buChar char="q"/>
            </a:pPr>
            <a:r>
              <a:rPr lang="en-US" sz="1200" dirty="0"/>
              <a:t>Target relatively Senior (60+)  Age people.</a:t>
            </a:r>
          </a:p>
          <a:p>
            <a:pPr marL="342900" indent="-342900">
              <a:lnSpc>
                <a:spcPct val="150000"/>
              </a:lnSpc>
              <a:buFont typeface="Wingdings" panose="05000000000000000000" pitchFamily="2" charset="2"/>
              <a:buChar char="q"/>
            </a:pPr>
            <a:r>
              <a:rPr lang="en-US" sz="1200" dirty="0"/>
              <a:t>Prioritize those customers to who were the part of the previous campaigns.</a:t>
            </a:r>
          </a:p>
          <a:p>
            <a:pPr marL="342900" indent="-342900">
              <a:lnSpc>
                <a:spcPct val="150000"/>
              </a:lnSpc>
              <a:buFont typeface="Wingdings" panose="05000000000000000000" pitchFamily="2" charset="2"/>
              <a:buChar char="q"/>
            </a:pPr>
            <a:r>
              <a:rPr lang="en-US" sz="1200" dirty="0"/>
              <a:t>Improve the quality of conversation on the phone, and close the deal from the first call so there is no need to contact them many times. </a:t>
            </a:r>
            <a:r>
              <a:rPr lang="en-IN" sz="1200" dirty="0"/>
              <a:t>“duration” has positive effect on people saying “yes”. This is because the longer the conversations on the phone, the higher interest the customer will show to the term deposit. </a:t>
            </a:r>
            <a:endParaRPr lang="en-US" sz="1200" dirty="0"/>
          </a:p>
          <a:p>
            <a:pPr marL="342900" indent="-342900">
              <a:lnSpc>
                <a:spcPct val="150000"/>
              </a:lnSpc>
              <a:buFont typeface="Wingdings" panose="05000000000000000000" pitchFamily="2" charset="2"/>
              <a:buChar char="q"/>
            </a:pPr>
            <a:r>
              <a:rPr lang="en-US" sz="1200" dirty="0"/>
              <a:t>Campaigns should run in the spring and summer with an emphasis on May, August, April, and June. </a:t>
            </a:r>
          </a:p>
          <a:p>
            <a:pPr marL="342900" indent="-342900">
              <a:lnSpc>
                <a:spcPct val="150000"/>
              </a:lnSpc>
              <a:buFont typeface="Wingdings" panose="05000000000000000000" pitchFamily="2" charset="2"/>
              <a:buChar char="q"/>
            </a:pPr>
            <a:r>
              <a:rPr lang="en-IN" sz="1200" dirty="0"/>
              <a:t>“</a:t>
            </a:r>
            <a:r>
              <a:rPr lang="en-IN" sz="1200" dirty="0" err="1"/>
              <a:t>nr.employed</a:t>
            </a:r>
            <a:r>
              <a:rPr lang="en-IN" sz="1200" dirty="0"/>
              <a:t>”, which is the number of employees in the bank, has positive effect for turning people to subscribe the term deposit. This can be due to the fact that the more employees the bank have, the more influential and prestigious this bank is. </a:t>
            </a:r>
          </a:p>
          <a:p>
            <a:pPr marL="342900" indent="-342900">
              <a:lnSpc>
                <a:spcPct val="150000"/>
              </a:lnSpc>
              <a:buFont typeface="Wingdings" panose="05000000000000000000" pitchFamily="2" charset="2"/>
              <a:buChar char="q"/>
            </a:pPr>
            <a:r>
              <a:rPr lang="en-IN" sz="1200" dirty="0"/>
              <a:t>“euribor3m” is another important variable, which denotes the </a:t>
            </a:r>
            <a:r>
              <a:rPr lang="en-IN" sz="1200" dirty="0" err="1"/>
              <a:t>euribor</a:t>
            </a:r>
            <a:r>
              <a:rPr lang="en-IN" sz="1200" dirty="0"/>
              <a:t> 3 month rate. </a:t>
            </a:r>
          </a:p>
          <a:p>
            <a:pPr marL="342900" indent="-342900">
              <a:lnSpc>
                <a:spcPct val="150000"/>
              </a:lnSpc>
              <a:buFont typeface="Wingdings" panose="05000000000000000000" pitchFamily="2" charset="2"/>
              <a:buChar char="q"/>
            </a:pPr>
            <a:r>
              <a:rPr lang="en-IN" sz="1200" dirty="0"/>
              <a:t>This indicator is based on the average interbank interest rates in Eurozone. It also has positive effect since the higher the interest rate the more willingly customer will spend their money on financial tools.</a:t>
            </a:r>
          </a:p>
          <a:p>
            <a:pPr marL="342900" indent="-342900">
              <a:lnSpc>
                <a:spcPct val="150000"/>
              </a:lnSpc>
              <a:buFont typeface="Wingdings" panose="05000000000000000000" pitchFamily="2" charset="2"/>
              <a:buChar char="q"/>
            </a:pPr>
            <a:r>
              <a:rPr lang="en-IN" sz="1200" dirty="0"/>
              <a:t> Employment variation rate (</a:t>
            </a:r>
            <a:r>
              <a:rPr lang="en-IN" sz="1200" dirty="0" err="1"/>
              <a:t>emp.var.rate</a:t>
            </a:r>
            <a:r>
              <a:rPr lang="en-IN" sz="1200" dirty="0"/>
              <a:t>) has negative influence, which means the change of the employment rate will make customers less likely to subscribe a term deposit. </a:t>
            </a:r>
          </a:p>
          <a:p>
            <a:pPr marL="285750" indent="-285750">
              <a:lnSpc>
                <a:spcPct val="150000"/>
              </a:lnSpc>
              <a:buFont typeface="Wingdings" panose="05000000000000000000" pitchFamily="2" charset="2"/>
              <a:buChar char="q"/>
            </a:pPr>
            <a:r>
              <a:rPr lang="en-IN" sz="1200" dirty="0"/>
              <a:t>This makes sense because the employment rate is an indicator of the macroeconomy. A stable employment rate denotes a stable economic environment in which people are more confident to make their investment.</a:t>
            </a:r>
          </a:p>
          <a:p>
            <a:pPr marL="285750" indent="-285750">
              <a:lnSpc>
                <a:spcPct val="150000"/>
              </a:lnSpc>
              <a:buFont typeface="Wingdings" panose="05000000000000000000" pitchFamily="2" charset="2"/>
              <a:buChar char="q"/>
            </a:pPr>
            <a:r>
              <a:rPr lang="en-IN" sz="1200" dirty="0"/>
              <a:t>Most influential variables are duration, </a:t>
            </a:r>
            <a:r>
              <a:rPr lang="en-US" sz="1200" dirty="0"/>
              <a:t>Age, default, contact,  campaign, </a:t>
            </a:r>
            <a:r>
              <a:rPr lang="en-US" sz="1200" dirty="0" err="1"/>
              <a:t>cons.price.idx</a:t>
            </a:r>
            <a:r>
              <a:rPr lang="en-US" sz="1200" dirty="0"/>
              <a:t>, </a:t>
            </a:r>
            <a:r>
              <a:rPr lang="en-US" sz="1200" dirty="0" err="1"/>
              <a:t>nr.employed</a:t>
            </a:r>
            <a:r>
              <a:rPr lang="en-IN" sz="1200" dirty="0"/>
              <a:t>, euribor3m, and </a:t>
            </a:r>
            <a:r>
              <a:rPr lang="en-IN" sz="1200" dirty="0" err="1"/>
              <a:t>emp.var.rate</a:t>
            </a:r>
            <a:r>
              <a:rPr lang="en-IN" sz="1200" dirty="0"/>
              <a:t>.</a:t>
            </a:r>
          </a:p>
          <a:p>
            <a:pPr marL="285750" indent="-285750">
              <a:buFont typeface="Wingdings" panose="05000000000000000000" pitchFamily="2" charset="2"/>
              <a:buChar char="q"/>
            </a:pPr>
            <a:endParaRPr lang="en-IN" sz="1400" dirty="0"/>
          </a:p>
        </p:txBody>
      </p:sp>
    </p:spTree>
    <p:extLst>
      <p:ext uri="{BB962C8B-B14F-4D97-AF65-F5344CB8AC3E}">
        <p14:creationId xmlns:p14="http://schemas.microsoft.com/office/powerpoint/2010/main" val="2735434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2B58-BEC5-4D4E-AD9C-51A595372BA4}"/>
              </a:ext>
            </a:extLst>
          </p:cNvPr>
          <p:cNvSpPr>
            <a:spLocks noGrp="1"/>
          </p:cNvSpPr>
          <p:nvPr>
            <p:ph type="ctrTitle"/>
          </p:nvPr>
        </p:nvSpPr>
        <p:spPr/>
        <p:txBody>
          <a:bodyPr/>
          <a:lstStyle/>
          <a:p>
            <a:r>
              <a:rPr lang="en-CA" dirty="0"/>
              <a:t>DATA PROCESSING FOR MODEL BUILDING</a:t>
            </a:r>
          </a:p>
        </p:txBody>
      </p:sp>
    </p:spTree>
    <p:extLst>
      <p:ext uri="{BB962C8B-B14F-4D97-AF65-F5344CB8AC3E}">
        <p14:creationId xmlns:p14="http://schemas.microsoft.com/office/powerpoint/2010/main" val="3128655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2546CB-FD4B-4C32-BBB6-3B34D7D48A6F}"/>
              </a:ext>
            </a:extLst>
          </p:cNvPr>
          <p:cNvSpPr>
            <a:spLocks noGrp="1"/>
          </p:cNvSpPr>
          <p:nvPr>
            <p:ph type="title"/>
          </p:nvPr>
        </p:nvSpPr>
        <p:spPr>
          <a:xfrm>
            <a:off x="365568" y="392415"/>
            <a:ext cx="8444818" cy="541650"/>
          </a:xfrm>
        </p:spPr>
        <p:txBody>
          <a:bodyPr/>
          <a:lstStyle/>
          <a:p>
            <a:r>
              <a:rPr lang="en-CA" dirty="0"/>
              <a:t>DATA Preprocessing for Modelling</a:t>
            </a:r>
          </a:p>
        </p:txBody>
      </p:sp>
      <p:sp>
        <p:nvSpPr>
          <p:cNvPr id="6" name="Slide Number Placeholder 5">
            <a:extLst>
              <a:ext uri="{FF2B5EF4-FFF2-40B4-BE49-F238E27FC236}">
                <a16:creationId xmlns:a16="http://schemas.microsoft.com/office/drawing/2014/main" id="{CBEAB4A0-A20C-49C9-ADB3-98AFA335D8E5}"/>
              </a:ext>
            </a:extLst>
          </p:cNvPr>
          <p:cNvSpPr>
            <a:spLocks noGrp="1"/>
          </p:cNvSpPr>
          <p:nvPr>
            <p:ph type="sldNum" sz="quarter" idx="4"/>
          </p:nvPr>
        </p:nvSpPr>
        <p:spPr/>
        <p:txBody>
          <a:bodyPr/>
          <a:lstStyle/>
          <a:p>
            <a:fld id="{E9E0D846-2D6A-8643-B2BF-83884A821236}" type="slidenum">
              <a:rPr lang="en-US" smtClean="0"/>
              <a:pPr/>
              <a:t>18</a:t>
            </a:fld>
            <a:endParaRPr lang="en-US" dirty="0"/>
          </a:p>
        </p:txBody>
      </p:sp>
      <p:sp>
        <p:nvSpPr>
          <p:cNvPr id="7" name="TextBox 6">
            <a:extLst>
              <a:ext uri="{FF2B5EF4-FFF2-40B4-BE49-F238E27FC236}">
                <a16:creationId xmlns:a16="http://schemas.microsoft.com/office/drawing/2014/main" id="{3A51F57C-D909-4558-ADC7-FCFFD2C356CB}"/>
              </a:ext>
            </a:extLst>
          </p:cNvPr>
          <p:cNvSpPr txBox="1"/>
          <p:nvPr/>
        </p:nvSpPr>
        <p:spPr>
          <a:xfrm>
            <a:off x="365568" y="934065"/>
            <a:ext cx="7783599" cy="5078313"/>
          </a:xfrm>
          <a:prstGeom prst="rect">
            <a:avLst/>
          </a:prstGeom>
          <a:noFill/>
        </p:spPr>
        <p:txBody>
          <a:bodyPr wrap="square" rtlCol="0">
            <a:spAutoFit/>
          </a:bodyPr>
          <a:lstStyle/>
          <a:p>
            <a:pPr marL="285750" indent="-285750">
              <a:buFont typeface="Wingdings" panose="05000000000000000000" pitchFamily="2" charset="2"/>
              <a:buChar char="Ø"/>
            </a:pPr>
            <a:r>
              <a:rPr lang="en-CA" b="1" dirty="0"/>
              <a:t>Duplicate Data:  </a:t>
            </a:r>
            <a:r>
              <a:rPr lang="en-CA" dirty="0"/>
              <a:t>12 Duplicate records were deleted</a:t>
            </a:r>
          </a:p>
          <a:p>
            <a:pPr marL="285750" indent="-285750">
              <a:buFont typeface="Wingdings" panose="05000000000000000000" pitchFamily="2" charset="2"/>
              <a:buChar char="Ø"/>
            </a:pPr>
            <a:endParaRPr lang="en-CA" dirty="0"/>
          </a:p>
          <a:p>
            <a:pPr marL="285750" indent="-285750">
              <a:buFont typeface="Wingdings" panose="05000000000000000000" pitchFamily="2" charset="2"/>
              <a:buChar char="Ø"/>
            </a:pPr>
            <a:r>
              <a:rPr lang="en-CA" b="1" dirty="0"/>
              <a:t>Dropping of column: </a:t>
            </a:r>
          </a:p>
          <a:p>
            <a:pPr marL="742950" lvl="1" indent="-285750">
              <a:buFont typeface="Wingdings" panose="05000000000000000000" pitchFamily="2" charset="2"/>
              <a:buChar char="Ø"/>
            </a:pPr>
            <a:r>
              <a:rPr lang="en-CA" dirty="0"/>
              <a:t>Duration – (</a:t>
            </a:r>
            <a:r>
              <a:rPr lang="en-US" dirty="0"/>
              <a:t>According to the dataset documentation, we need to remove the 'duration' column because in real case the duration is only known after the label column is known</a:t>
            </a:r>
            <a:r>
              <a:rPr lang="en-CA" dirty="0"/>
              <a:t>)</a:t>
            </a:r>
          </a:p>
          <a:p>
            <a:pPr marL="742950" lvl="1" indent="-285750">
              <a:buFont typeface="Wingdings" panose="05000000000000000000" pitchFamily="2" charset="2"/>
              <a:buChar char="Ø"/>
            </a:pPr>
            <a:r>
              <a:rPr lang="en-CA" sz="1800" dirty="0" err="1">
                <a:solidFill>
                  <a:srgbClr val="000000"/>
                </a:solidFill>
                <a:effectLst/>
                <a:latin typeface="Times New Roman" panose="02020603050405020304" pitchFamily="18" charset="0"/>
                <a:ea typeface="Calibri" panose="020F0502020204030204" pitchFamily="34" charset="0"/>
              </a:rPr>
              <a:t>Pdays</a:t>
            </a:r>
            <a:r>
              <a:rPr lang="en-CA" sz="1800" dirty="0">
                <a:solidFill>
                  <a:srgbClr val="000000"/>
                </a:solidFill>
                <a:effectLst/>
                <a:latin typeface="Times New Roman" panose="02020603050405020304" pitchFamily="18" charset="0"/>
                <a:ea typeface="Calibri" panose="020F0502020204030204" pitchFamily="34" charset="0"/>
              </a:rPr>
              <a:t>: </a:t>
            </a:r>
            <a:r>
              <a:rPr lang="en-US" sz="1800" dirty="0">
                <a:solidFill>
                  <a:srgbClr val="000000"/>
                </a:solidFill>
                <a:effectLst/>
                <a:latin typeface="Times New Roman" panose="02020603050405020304" pitchFamily="18" charset="0"/>
                <a:ea typeface="Calibri" panose="020F0502020204030204" pitchFamily="34" charset="0"/>
              </a:rPr>
              <a:t>from attribute information 96% of the value was not previously contacted </a:t>
            </a:r>
            <a:r>
              <a:rPr lang="en-CA" sz="1800" dirty="0">
                <a:effectLst/>
                <a:latin typeface="Times New Roman" panose="02020603050405020304" pitchFamily="18" charset="0"/>
                <a:ea typeface="Calibri" panose="020F0502020204030204" pitchFamily="34" charset="0"/>
              </a:rPr>
              <a:t>as there is not enough information for further analysis</a:t>
            </a:r>
          </a:p>
          <a:p>
            <a:pPr marL="742950" lvl="1" indent="-285750">
              <a:buFont typeface="Wingdings" panose="05000000000000000000" pitchFamily="2" charset="2"/>
              <a:buChar char="Ø"/>
            </a:pPr>
            <a:r>
              <a:rPr lang="en-CA" dirty="0">
                <a:solidFill>
                  <a:srgbClr val="000000"/>
                </a:solidFill>
                <a:latin typeface="Times New Roman" panose="02020603050405020304" pitchFamily="18" charset="0"/>
              </a:rPr>
              <a:t>Previous: </a:t>
            </a:r>
            <a:r>
              <a:rPr lang="en-US" dirty="0">
                <a:solidFill>
                  <a:srgbClr val="000000"/>
                </a:solidFill>
                <a:latin typeface="Times New Roman" panose="02020603050405020304" pitchFamily="18" charset="0"/>
              </a:rPr>
              <a:t>. The attribute has null 35,563 from the total observation of 41,188</a:t>
            </a:r>
            <a:endParaRPr lang="en-CA" dirty="0">
              <a:solidFill>
                <a:srgbClr val="000000"/>
              </a:solidFill>
              <a:latin typeface="Times New Roman" panose="02020603050405020304" pitchFamily="18" charset="0"/>
            </a:endParaRPr>
          </a:p>
          <a:p>
            <a:pPr marL="742950" lvl="1" indent="-285750">
              <a:buFont typeface="Wingdings" panose="05000000000000000000" pitchFamily="2" charset="2"/>
              <a:buChar char="Ø"/>
            </a:pPr>
            <a:endParaRPr lang="en-CA" dirty="0"/>
          </a:p>
          <a:p>
            <a:pPr marL="285750" indent="-285750">
              <a:buFont typeface="Wingdings" panose="05000000000000000000" pitchFamily="2" charset="2"/>
              <a:buChar char="Ø"/>
            </a:pPr>
            <a:r>
              <a:rPr lang="en-US" sz="1800" b="1" i="0" u="none" strike="noStrike" dirty="0">
                <a:solidFill>
                  <a:srgbClr val="000000"/>
                </a:solidFill>
                <a:effectLst/>
              </a:rPr>
              <a:t>Dealing with categorical values: </a:t>
            </a:r>
            <a:r>
              <a:rPr lang="en-US" sz="1800" i="0" u="none" strike="noStrike" dirty="0">
                <a:solidFill>
                  <a:srgbClr val="000000"/>
                </a:solidFill>
                <a:effectLst/>
              </a:rPr>
              <a:t>We have 11 Category attributes, using one-hot encoder will increase number of columns to more than 50 and considering the size of data I will be using Label encoding</a:t>
            </a:r>
            <a:endParaRPr lang="en-CA" sz="1800" i="0" u="none" strike="noStrike" dirty="0">
              <a:solidFill>
                <a:srgbClr val="000000"/>
              </a:solidFill>
              <a:effectLst/>
            </a:endParaRPr>
          </a:p>
          <a:p>
            <a:pPr marL="742950" lvl="1" indent="-285750">
              <a:buFont typeface="Wingdings" panose="05000000000000000000" pitchFamily="2" charset="2"/>
              <a:buChar char="Ø"/>
            </a:pPr>
            <a:endParaRPr lang="en-CA" dirty="0"/>
          </a:p>
          <a:p>
            <a:pPr marL="285750" indent="-285750">
              <a:buFont typeface="Wingdings" panose="05000000000000000000" pitchFamily="2" charset="2"/>
              <a:buChar char="Ø"/>
            </a:pPr>
            <a:r>
              <a:rPr lang="en-CA" sz="1800" b="1" i="0" u="none" strike="noStrike" dirty="0">
                <a:solidFill>
                  <a:srgbClr val="000000"/>
                </a:solidFill>
                <a:effectLst/>
              </a:rPr>
              <a:t>Outlier Handling: </a:t>
            </a:r>
            <a:r>
              <a:rPr lang="en-CA" sz="1800" b="0" i="0" u="none" strike="noStrike" dirty="0">
                <a:solidFill>
                  <a:srgbClr val="000000"/>
                </a:solidFill>
                <a:effectLst/>
              </a:rPr>
              <a:t>One outlier fro</a:t>
            </a:r>
            <a:r>
              <a:rPr lang="en-CA" dirty="0">
                <a:solidFill>
                  <a:srgbClr val="000000"/>
                </a:solidFill>
              </a:rPr>
              <a:t>m campaign column is removed</a:t>
            </a:r>
          </a:p>
          <a:p>
            <a:pPr marL="285750" indent="-285750">
              <a:buFont typeface="Wingdings" panose="05000000000000000000" pitchFamily="2" charset="2"/>
              <a:buChar char="Ø"/>
            </a:pPr>
            <a:endParaRPr lang="en-CA" dirty="0">
              <a:solidFill>
                <a:srgbClr val="000000"/>
              </a:solidFill>
            </a:endParaRPr>
          </a:p>
          <a:p>
            <a:pPr marL="285750" indent="-285750">
              <a:buFont typeface="Wingdings" panose="05000000000000000000" pitchFamily="2" charset="2"/>
              <a:buChar char="Ø"/>
            </a:pPr>
            <a:endParaRPr lang="en-CA" dirty="0"/>
          </a:p>
        </p:txBody>
      </p:sp>
    </p:spTree>
    <p:extLst>
      <p:ext uri="{BB962C8B-B14F-4D97-AF65-F5344CB8AC3E}">
        <p14:creationId xmlns:p14="http://schemas.microsoft.com/office/powerpoint/2010/main" val="267570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96436A-5203-4F7D-8364-B180298F2D74}"/>
              </a:ext>
            </a:extLst>
          </p:cNvPr>
          <p:cNvSpPr>
            <a:spLocks noGrp="1"/>
          </p:cNvSpPr>
          <p:nvPr>
            <p:ph type="title"/>
          </p:nvPr>
        </p:nvSpPr>
        <p:spPr>
          <a:xfrm>
            <a:off x="365568" y="392415"/>
            <a:ext cx="8444818" cy="521985"/>
          </a:xfrm>
        </p:spPr>
        <p:txBody>
          <a:bodyPr/>
          <a:lstStyle/>
          <a:p>
            <a:r>
              <a:rPr lang="en-CA" dirty="0"/>
              <a:t>DATA Preprocessing for Modelling</a:t>
            </a:r>
          </a:p>
        </p:txBody>
      </p:sp>
      <p:sp>
        <p:nvSpPr>
          <p:cNvPr id="6" name="Slide Number Placeholder 5">
            <a:extLst>
              <a:ext uri="{FF2B5EF4-FFF2-40B4-BE49-F238E27FC236}">
                <a16:creationId xmlns:a16="http://schemas.microsoft.com/office/drawing/2014/main" id="{48A9F11D-CEB7-4130-80CC-03A649DCF34C}"/>
              </a:ext>
            </a:extLst>
          </p:cNvPr>
          <p:cNvSpPr>
            <a:spLocks noGrp="1"/>
          </p:cNvSpPr>
          <p:nvPr>
            <p:ph type="sldNum" sz="quarter" idx="4"/>
          </p:nvPr>
        </p:nvSpPr>
        <p:spPr/>
        <p:txBody>
          <a:bodyPr/>
          <a:lstStyle/>
          <a:p>
            <a:fld id="{E9E0D846-2D6A-8643-B2BF-83884A821236}" type="slidenum">
              <a:rPr lang="en-US" smtClean="0"/>
              <a:pPr/>
              <a:t>19</a:t>
            </a:fld>
            <a:endParaRPr lang="en-US" dirty="0"/>
          </a:p>
        </p:txBody>
      </p:sp>
      <p:sp>
        <p:nvSpPr>
          <p:cNvPr id="8" name="TextBox 7">
            <a:extLst>
              <a:ext uri="{FF2B5EF4-FFF2-40B4-BE49-F238E27FC236}">
                <a16:creationId xmlns:a16="http://schemas.microsoft.com/office/drawing/2014/main" id="{BD5F1635-12F6-4F7D-8567-7C229F4FB03F}"/>
              </a:ext>
            </a:extLst>
          </p:cNvPr>
          <p:cNvSpPr txBox="1"/>
          <p:nvPr/>
        </p:nvSpPr>
        <p:spPr>
          <a:xfrm>
            <a:off x="526025" y="995205"/>
            <a:ext cx="8277191" cy="5632311"/>
          </a:xfrm>
          <a:prstGeom prst="rect">
            <a:avLst/>
          </a:prstGeom>
          <a:noFill/>
        </p:spPr>
        <p:txBody>
          <a:bodyPr wrap="square">
            <a:spAutoFit/>
          </a:bodyPr>
          <a:lstStyle/>
          <a:p>
            <a:pPr marL="285750" indent="-285750">
              <a:buFont typeface="Wingdings" panose="05000000000000000000" pitchFamily="2" charset="2"/>
              <a:buChar char="Ø"/>
            </a:pPr>
            <a:r>
              <a:rPr lang="en-US" b="1" dirty="0">
                <a:solidFill>
                  <a:srgbClr val="000000"/>
                </a:solidFill>
              </a:rPr>
              <a:t>Splitting of data in Train and Testing Set</a:t>
            </a:r>
            <a:r>
              <a:rPr lang="en-CA" b="1" dirty="0">
                <a:solidFill>
                  <a:srgbClr val="000000"/>
                </a:solidFill>
              </a:rPr>
              <a:t>: </a:t>
            </a:r>
            <a:r>
              <a:rPr lang="en-US" dirty="0">
                <a:solidFill>
                  <a:srgbClr val="000000"/>
                </a:solidFill>
              </a:rPr>
              <a:t>For the experiments, an 80:20 ratio of the data set was chosen, i.e., the training data uses 80% of full data set, and 20% is used for testing</a:t>
            </a:r>
            <a:endParaRPr lang="en-CA" dirty="0">
              <a:solidFill>
                <a:srgbClr val="000000"/>
              </a:solidFill>
            </a:endParaRPr>
          </a:p>
          <a:p>
            <a:pPr marL="285750" indent="-285750">
              <a:buFont typeface="Wingdings" panose="05000000000000000000" pitchFamily="2" charset="2"/>
              <a:buChar char="Ø"/>
            </a:pPr>
            <a:endParaRPr lang="en-CA" sz="1800" b="1" i="0" u="none" strike="noStrike" dirty="0">
              <a:solidFill>
                <a:srgbClr val="000000"/>
              </a:solidFill>
              <a:effectLst/>
            </a:endParaRPr>
          </a:p>
          <a:p>
            <a:pPr marL="285750" indent="-285750">
              <a:buFont typeface="Wingdings" panose="05000000000000000000" pitchFamily="2" charset="2"/>
              <a:buChar char="Ø"/>
            </a:pPr>
            <a:r>
              <a:rPr lang="en-CA" sz="1800" b="1" i="0" u="none" strike="noStrike" dirty="0">
                <a:solidFill>
                  <a:srgbClr val="000000"/>
                </a:solidFill>
                <a:effectLst/>
              </a:rPr>
              <a:t>Use of Standardization: </a:t>
            </a:r>
            <a:r>
              <a:rPr lang="en-CA" sz="1800" b="0" i="0" u="none" strike="noStrike" dirty="0">
                <a:solidFill>
                  <a:srgbClr val="000000"/>
                </a:solidFill>
                <a:effectLst/>
              </a:rPr>
              <a:t>use of </a:t>
            </a:r>
            <a:r>
              <a:rPr lang="en-CA" sz="1800" dirty="0">
                <a:effectLst/>
                <a:ea typeface="Calibri" panose="020F0502020204030204" pitchFamily="34" charset="0"/>
              </a:rPr>
              <a:t>scikit-learn machine learning (ML) functions for standardization of data but has no impact on dataset</a:t>
            </a:r>
          </a:p>
          <a:p>
            <a:pPr marL="285750" indent="-285750">
              <a:buFont typeface="Wingdings" panose="05000000000000000000" pitchFamily="2" charset="2"/>
              <a:buChar char="Ø"/>
            </a:pPr>
            <a:endParaRPr lang="en-US" b="1" dirty="0"/>
          </a:p>
          <a:p>
            <a:pPr marL="285750" indent="-285750">
              <a:buFont typeface="Wingdings" panose="05000000000000000000" pitchFamily="2" charset="2"/>
              <a:buChar char="Ø"/>
            </a:pPr>
            <a:r>
              <a:rPr lang="en-US" b="1" dirty="0"/>
              <a:t> Normalization: </a:t>
            </a:r>
            <a:r>
              <a:rPr lang="en-US" dirty="0"/>
              <a:t>which is Min-Max Scalar technic, will not work as this data doesn't need to suppress outliers, as outliers are already dropped.</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Application of Smote for Class Imbalance: </a:t>
            </a:r>
            <a:r>
              <a:rPr lang="en-US" dirty="0"/>
              <a:t>Since only 11.6% of our data set has the positive response, the imbalance has to be handled. Thus, resampling techniques are used to improve the classification accuracy. Applied SMOTE to the entire dataset will result in data leakage.</a:t>
            </a:r>
          </a:p>
          <a:p>
            <a:pPr marL="742950" lvl="1" indent="-285750">
              <a:buFont typeface="Wingdings" panose="05000000000000000000" pitchFamily="2" charset="2"/>
              <a:buChar char="Ø"/>
            </a:pPr>
            <a:r>
              <a:rPr lang="en-US" dirty="0"/>
              <a:t>Before SMOTE the shape of </a:t>
            </a:r>
            <a:r>
              <a:rPr lang="en-US" dirty="0" err="1"/>
              <a:t>y_train</a:t>
            </a:r>
            <a:r>
              <a:rPr lang="en-US" dirty="0"/>
              <a:t> was for 0 class “no” 16,270 and 1 class “yes” 1,595</a:t>
            </a:r>
          </a:p>
          <a:p>
            <a:pPr marL="742950" lvl="1" indent="-285750">
              <a:buFont typeface="Wingdings" panose="05000000000000000000" pitchFamily="2" charset="2"/>
              <a:buChar char="Ø"/>
            </a:pPr>
            <a:r>
              <a:rPr lang="en-US" dirty="0"/>
              <a:t>After SMOTE the shape of </a:t>
            </a:r>
            <a:r>
              <a:rPr lang="en-US" dirty="0" err="1"/>
              <a:t>y_train</a:t>
            </a:r>
            <a:r>
              <a:rPr lang="en-US" dirty="0"/>
              <a:t> was for 0 class “no” 16,270 and 1 class “yes” 16,270</a:t>
            </a:r>
          </a:p>
          <a:p>
            <a:pPr marL="742950" lvl="1" indent="-285750">
              <a:buFont typeface="Wingdings" panose="05000000000000000000" pitchFamily="2" charset="2"/>
              <a:buChar char="Ø"/>
            </a:pPr>
            <a:endParaRPr lang="en-US" dirty="0"/>
          </a:p>
          <a:p>
            <a:r>
              <a:rPr lang="en-CA" dirty="0"/>
              <a:t> </a:t>
            </a:r>
          </a:p>
        </p:txBody>
      </p:sp>
    </p:spTree>
    <p:extLst>
      <p:ext uri="{BB962C8B-B14F-4D97-AF65-F5344CB8AC3E}">
        <p14:creationId xmlns:p14="http://schemas.microsoft.com/office/powerpoint/2010/main" val="177482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5"/>
          </a:xfrm>
        </p:spPr>
        <p:txBody>
          <a:bodyPr/>
          <a:lstStyle/>
          <a:p>
            <a:r>
              <a:rPr lang="en-US" dirty="0"/>
              <a:t>Introduction</a:t>
            </a:r>
          </a:p>
        </p:txBody>
      </p:sp>
      <p:sp>
        <p:nvSpPr>
          <p:cNvPr id="3" name="Content Placeholder 2"/>
          <p:cNvSpPr>
            <a:spLocks noGrp="1"/>
          </p:cNvSpPr>
          <p:nvPr>
            <p:ph idx="1"/>
          </p:nvPr>
        </p:nvSpPr>
        <p:spPr>
          <a:xfrm>
            <a:off x="349591" y="1001740"/>
            <a:ext cx="8444818" cy="4789460"/>
          </a:xfrm>
        </p:spPr>
        <p:txBody>
          <a:bodyPr>
            <a:normAutofit fontScale="92500" lnSpcReduction="20000"/>
          </a:bodyPr>
          <a:lstStyle/>
          <a:p>
            <a:pPr>
              <a:buFont typeface="Wingdings" panose="05000000000000000000" pitchFamily="2" charset="2"/>
              <a:buChar char="q"/>
            </a:pPr>
            <a:r>
              <a:rPr lang="en-US" b="1" dirty="0"/>
              <a:t>Understanding Problem Statement</a:t>
            </a:r>
          </a:p>
          <a:p>
            <a:pPr>
              <a:buFont typeface="Wingdings" panose="05000000000000000000" pitchFamily="2" charset="2"/>
              <a:buChar char="q"/>
            </a:pPr>
            <a:endParaRPr lang="en-US" b="1" dirty="0"/>
          </a:p>
          <a:p>
            <a:pPr>
              <a:buFont typeface="Wingdings" panose="05000000000000000000" pitchFamily="2" charset="2"/>
              <a:buChar char="q"/>
            </a:pPr>
            <a:r>
              <a:rPr lang="en-US" b="1" dirty="0"/>
              <a:t>Methodology</a:t>
            </a:r>
          </a:p>
          <a:p>
            <a:pPr marL="0" indent="0">
              <a:buNone/>
            </a:pPr>
            <a:endParaRPr lang="en-US" b="1" dirty="0"/>
          </a:p>
          <a:p>
            <a:pPr>
              <a:buFont typeface="Wingdings" panose="05000000000000000000" pitchFamily="2" charset="2"/>
              <a:buChar char="q"/>
            </a:pPr>
            <a:r>
              <a:rPr lang="en-US" b="1" dirty="0"/>
              <a:t>EDA-Exploring trends in Data Set</a:t>
            </a:r>
          </a:p>
          <a:p>
            <a:pPr>
              <a:buFont typeface="Wingdings" panose="05000000000000000000" pitchFamily="2" charset="2"/>
              <a:buChar char="q"/>
            </a:pPr>
            <a:endParaRPr lang="en-US" b="1" dirty="0"/>
          </a:p>
          <a:p>
            <a:pPr>
              <a:buFont typeface="Wingdings" panose="05000000000000000000" pitchFamily="2" charset="2"/>
              <a:buChar char="q"/>
            </a:pPr>
            <a:r>
              <a:rPr lang="en-US" b="1" dirty="0"/>
              <a:t>Pre-Processing </a:t>
            </a:r>
          </a:p>
          <a:p>
            <a:pPr>
              <a:buFont typeface="Wingdings" panose="05000000000000000000" pitchFamily="2" charset="2"/>
              <a:buChar char="q"/>
            </a:pPr>
            <a:endParaRPr lang="en-US" b="1" dirty="0"/>
          </a:p>
          <a:p>
            <a:pPr>
              <a:buFont typeface="Wingdings" panose="05000000000000000000" pitchFamily="2" charset="2"/>
              <a:buChar char="q"/>
            </a:pPr>
            <a:r>
              <a:rPr lang="en-US" b="1" dirty="0"/>
              <a:t>Base Model Result </a:t>
            </a:r>
          </a:p>
          <a:p>
            <a:pPr>
              <a:buFont typeface="Wingdings" panose="05000000000000000000" pitchFamily="2" charset="2"/>
              <a:buChar char="q"/>
            </a:pPr>
            <a:endParaRPr lang="en-US" b="1" dirty="0"/>
          </a:p>
          <a:p>
            <a:pPr>
              <a:buFont typeface="Wingdings" panose="05000000000000000000" pitchFamily="2" charset="2"/>
              <a:buChar char="q"/>
            </a:pPr>
            <a:r>
              <a:rPr lang="en-US" b="1" dirty="0"/>
              <a:t>Feature Selection</a:t>
            </a:r>
          </a:p>
          <a:p>
            <a:pPr>
              <a:buFont typeface="Wingdings" panose="05000000000000000000" pitchFamily="2" charset="2"/>
              <a:buChar char="q"/>
            </a:pPr>
            <a:endParaRPr lang="en-US" b="1" dirty="0"/>
          </a:p>
          <a:p>
            <a:pPr>
              <a:buFont typeface="Wingdings" panose="05000000000000000000" pitchFamily="2" charset="2"/>
              <a:buChar char="q"/>
            </a:pPr>
            <a:r>
              <a:rPr lang="en-US" b="1" dirty="0"/>
              <a:t>Results of Feature Selection</a:t>
            </a:r>
          </a:p>
          <a:p>
            <a:pPr marL="0" indent="0">
              <a:buNone/>
            </a:pP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C0F581-B2CB-4508-920A-CA66DDFD77BF}"/>
              </a:ext>
            </a:extLst>
          </p:cNvPr>
          <p:cNvSpPr>
            <a:spLocks noGrp="1"/>
          </p:cNvSpPr>
          <p:nvPr>
            <p:ph type="title"/>
          </p:nvPr>
        </p:nvSpPr>
        <p:spPr>
          <a:xfrm>
            <a:off x="365568" y="392415"/>
            <a:ext cx="8444818" cy="649804"/>
          </a:xfrm>
        </p:spPr>
        <p:txBody>
          <a:bodyPr/>
          <a:lstStyle/>
          <a:p>
            <a:r>
              <a:rPr lang="en-CA" dirty="0"/>
              <a:t>Correlation Matrix after Preprocessing Data </a:t>
            </a:r>
          </a:p>
        </p:txBody>
      </p:sp>
      <p:sp>
        <p:nvSpPr>
          <p:cNvPr id="6" name="Slide Number Placeholder 5">
            <a:extLst>
              <a:ext uri="{FF2B5EF4-FFF2-40B4-BE49-F238E27FC236}">
                <a16:creationId xmlns:a16="http://schemas.microsoft.com/office/drawing/2014/main" id="{D1A71655-49C0-4092-94AC-E667DC8EAB89}"/>
              </a:ext>
            </a:extLst>
          </p:cNvPr>
          <p:cNvSpPr>
            <a:spLocks noGrp="1"/>
          </p:cNvSpPr>
          <p:nvPr>
            <p:ph type="sldNum" sz="quarter" idx="4"/>
          </p:nvPr>
        </p:nvSpPr>
        <p:spPr/>
        <p:txBody>
          <a:bodyPr/>
          <a:lstStyle/>
          <a:p>
            <a:fld id="{E9E0D846-2D6A-8643-B2BF-83884A821236}" type="slidenum">
              <a:rPr lang="en-US" smtClean="0"/>
              <a:pPr/>
              <a:t>20</a:t>
            </a:fld>
            <a:endParaRPr lang="en-US" dirty="0"/>
          </a:p>
        </p:txBody>
      </p:sp>
      <p:pic>
        <p:nvPicPr>
          <p:cNvPr id="8" name="Picture 7">
            <a:extLst>
              <a:ext uri="{FF2B5EF4-FFF2-40B4-BE49-F238E27FC236}">
                <a16:creationId xmlns:a16="http://schemas.microsoft.com/office/drawing/2014/main" id="{1B825BDC-A662-45D3-BD59-2712CE318EDC}"/>
              </a:ext>
            </a:extLst>
          </p:cNvPr>
          <p:cNvPicPr>
            <a:picLocks noChangeAspect="1"/>
          </p:cNvPicPr>
          <p:nvPr/>
        </p:nvPicPr>
        <p:blipFill>
          <a:blip r:embed="rId2"/>
          <a:stretch>
            <a:fillRect/>
          </a:stretch>
        </p:blipFill>
        <p:spPr>
          <a:xfrm>
            <a:off x="0" y="883135"/>
            <a:ext cx="9144000" cy="5091730"/>
          </a:xfrm>
          <a:prstGeom prst="rect">
            <a:avLst/>
          </a:prstGeom>
        </p:spPr>
      </p:pic>
      <p:sp>
        <p:nvSpPr>
          <p:cNvPr id="9" name="TextBox 8">
            <a:extLst>
              <a:ext uri="{FF2B5EF4-FFF2-40B4-BE49-F238E27FC236}">
                <a16:creationId xmlns:a16="http://schemas.microsoft.com/office/drawing/2014/main" id="{AB370547-122E-4840-9F29-715A05069010}"/>
              </a:ext>
            </a:extLst>
          </p:cNvPr>
          <p:cNvSpPr txBox="1"/>
          <p:nvPr/>
        </p:nvSpPr>
        <p:spPr>
          <a:xfrm>
            <a:off x="1671484" y="6155266"/>
            <a:ext cx="5034116" cy="369332"/>
          </a:xfrm>
          <a:prstGeom prst="rect">
            <a:avLst/>
          </a:prstGeom>
          <a:noFill/>
        </p:spPr>
        <p:txBody>
          <a:bodyPr wrap="square" rtlCol="0">
            <a:spAutoFit/>
          </a:bodyPr>
          <a:lstStyle/>
          <a:p>
            <a:pPr marL="285750" indent="-285750">
              <a:buFont typeface="Wingdings" panose="05000000000000000000" pitchFamily="2" charset="2"/>
              <a:buChar char="q"/>
            </a:pPr>
            <a:r>
              <a:rPr lang="en-CA" dirty="0"/>
              <a:t>No Attribute has any Significant Correlation </a:t>
            </a:r>
          </a:p>
        </p:txBody>
      </p:sp>
    </p:spTree>
    <p:extLst>
      <p:ext uri="{BB962C8B-B14F-4D97-AF65-F5344CB8AC3E}">
        <p14:creationId xmlns:p14="http://schemas.microsoft.com/office/powerpoint/2010/main" val="4221122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2B58-BEC5-4D4E-AD9C-51A595372BA4}"/>
              </a:ext>
            </a:extLst>
          </p:cNvPr>
          <p:cNvSpPr>
            <a:spLocks noGrp="1"/>
          </p:cNvSpPr>
          <p:nvPr>
            <p:ph type="ctrTitle"/>
          </p:nvPr>
        </p:nvSpPr>
        <p:spPr/>
        <p:txBody>
          <a:bodyPr/>
          <a:lstStyle/>
          <a:p>
            <a:r>
              <a:rPr lang="en-CA" dirty="0"/>
              <a:t>Classification Algorithms</a:t>
            </a:r>
          </a:p>
        </p:txBody>
      </p:sp>
    </p:spTree>
    <p:extLst>
      <p:ext uri="{BB962C8B-B14F-4D97-AF65-F5344CB8AC3E}">
        <p14:creationId xmlns:p14="http://schemas.microsoft.com/office/powerpoint/2010/main" val="1104202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8E558C-4D0A-4344-9FF2-08241228FA7E}"/>
              </a:ext>
            </a:extLst>
          </p:cNvPr>
          <p:cNvSpPr>
            <a:spLocks noGrp="1"/>
          </p:cNvSpPr>
          <p:nvPr>
            <p:ph type="sldNum" sz="quarter" idx="4"/>
          </p:nvPr>
        </p:nvSpPr>
        <p:spPr/>
        <p:txBody>
          <a:bodyPr/>
          <a:lstStyle/>
          <a:p>
            <a:fld id="{E9E0D846-2D6A-8643-B2BF-83884A821236}" type="slidenum">
              <a:rPr lang="en-US" smtClean="0"/>
              <a:pPr/>
              <a:t>22</a:t>
            </a:fld>
            <a:endParaRPr lang="en-US" dirty="0"/>
          </a:p>
        </p:txBody>
      </p:sp>
      <p:sp>
        <p:nvSpPr>
          <p:cNvPr id="7" name="TextBox 6">
            <a:extLst>
              <a:ext uri="{FF2B5EF4-FFF2-40B4-BE49-F238E27FC236}">
                <a16:creationId xmlns:a16="http://schemas.microsoft.com/office/drawing/2014/main" id="{D4A6E322-C9B7-4CBB-BC83-8174AFEA44F1}"/>
              </a:ext>
            </a:extLst>
          </p:cNvPr>
          <p:cNvSpPr txBox="1"/>
          <p:nvPr/>
        </p:nvSpPr>
        <p:spPr>
          <a:xfrm>
            <a:off x="57569" y="337608"/>
            <a:ext cx="8745648" cy="707886"/>
          </a:xfrm>
          <a:prstGeom prst="rect">
            <a:avLst/>
          </a:prstGeom>
          <a:noFill/>
        </p:spPr>
        <p:txBody>
          <a:bodyPr wrap="square" rtlCol="0">
            <a:spAutoFit/>
          </a:bodyPr>
          <a:lstStyle/>
          <a:p>
            <a:r>
              <a:rPr lang="en-CA" sz="2000" b="1" dirty="0">
                <a:solidFill>
                  <a:schemeClr val="tx2"/>
                </a:solidFill>
                <a:latin typeface="+mj-lt"/>
                <a:ea typeface="+mj-ea"/>
                <a:cs typeface="+mj-cs"/>
              </a:rPr>
              <a:t>Modelling - </a:t>
            </a:r>
            <a:r>
              <a:rPr lang="en-US" sz="2000" b="1" dirty="0">
                <a:solidFill>
                  <a:schemeClr val="tx2"/>
                </a:solidFill>
                <a:latin typeface="+mj-lt"/>
                <a:ea typeface="+mj-ea"/>
                <a:cs typeface="+mj-cs"/>
              </a:rPr>
              <a:t>Classification algorithms – Five classification algorithms have been selected to predict future subscription:</a:t>
            </a:r>
            <a:r>
              <a:rPr lang="en-CA" sz="2000" b="1" dirty="0">
                <a:solidFill>
                  <a:schemeClr val="tx2"/>
                </a:solidFill>
                <a:latin typeface="+mj-lt"/>
                <a:ea typeface="+mj-ea"/>
                <a:cs typeface="+mj-cs"/>
              </a:rPr>
              <a:t> </a:t>
            </a:r>
          </a:p>
        </p:txBody>
      </p:sp>
      <p:graphicFrame>
        <p:nvGraphicFramePr>
          <p:cNvPr id="3" name="Table 3">
            <a:extLst>
              <a:ext uri="{FF2B5EF4-FFF2-40B4-BE49-F238E27FC236}">
                <a16:creationId xmlns:a16="http://schemas.microsoft.com/office/drawing/2014/main" id="{94F8E7C0-E987-4AA3-B6C7-27CE543A5DDC}"/>
              </a:ext>
            </a:extLst>
          </p:cNvPr>
          <p:cNvGraphicFramePr>
            <a:graphicFrameLocks noGrp="1"/>
          </p:cNvGraphicFramePr>
          <p:nvPr>
            <p:extLst>
              <p:ext uri="{D42A27DB-BD31-4B8C-83A1-F6EECF244321}">
                <p14:modId xmlns:p14="http://schemas.microsoft.com/office/powerpoint/2010/main" val="856371148"/>
              </p:ext>
            </p:extLst>
          </p:nvPr>
        </p:nvGraphicFramePr>
        <p:xfrm>
          <a:off x="199176" y="1097280"/>
          <a:ext cx="8772810" cy="4663440"/>
        </p:xfrm>
        <a:graphic>
          <a:graphicData uri="http://schemas.openxmlformats.org/drawingml/2006/table">
            <a:tbl>
              <a:tblPr firstRow="1" bandRow="1">
                <a:tableStyleId>{5C22544A-7EE6-4342-B048-85BDC9FD1C3A}</a:tableStyleId>
              </a:tblPr>
              <a:tblGrid>
                <a:gridCol w="2109458">
                  <a:extLst>
                    <a:ext uri="{9D8B030D-6E8A-4147-A177-3AD203B41FA5}">
                      <a16:colId xmlns:a16="http://schemas.microsoft.com/office/drawing/2014/main" val="891321012"/>
                    </a:ext>
                  </a:extLst>
                </a:gridCol>
                <a:gridCol w="3186819">
                  <a:extLst>
                    <a:ext uri="{9D8B030D-6E8A-4147-A177-3AD203B41FA5}">
                      <a16:colId xmlns:a16="http://schemas.microsoft.com/office/drawing/2014/main" val="3979591837"/>
                    </a:ext>
                  </a:extLst>
                </a:gridCol>
                <a:gridCol w="3476533">
                  <a:extLst>
                    <a:ext uri="{9D8B030D-6E8A-4147-A177-3AD203B41FA5}">
                      <a16:colId xmlns:a16="http://schemas.microsoft.com/office/drawing/2014/main" val="23507100"/>
                    </a:ext>
                  </a:extLst>
                </a:gridCol>
              </a:tblGrid>
              <a:tr h="624092">
                <a:tc>
                  <a:txBody>
                    <a:bodyPr/>
                    <a:lstStyle/>
                    <a:p>
                      <a:pPr algn="ctr"/>
                      <a:r>
                        <a:rPr lang="en-CA" dirty="0"/>
                        <a:t>Classifier Algorithms</a:t>
                      </a:r>
                    </a:p>
                  </a:txBody>
                  <a:tcPr/>
                </a:tc>
                <a:tc>
                  <a:txBody>
                    <a:bodyPr/>
                    <a:lstStyle/>
                    <a:p>
                      <a:pPr algn="ctr"/>
                      <a:r>
                        <a:rPr lang="en-CA" dirty="0"/>
                        <a:t>Advantages</a:t>
                      </a:r>
                    </a:p>
                  </a:txBody>
                  <a:tcPr/>
                </a:tc>
                <a:tc>
                  <a:txBody>
                    <a:bodyPr/>
                    <a:lstStyle/>
                    <a:p>
                      <a:pPr algn="ctr"/>
                      <a:r>
                        <a:rPr lang="en-CA" dirty="0"/>
                        <a:t>Non-Advantages</a:t>
                      </a:r>
                    </a:p>
                  </a:txBody>
                  <a:tcPr/>
                </a:tc>
                <a:extLst>
                  <a:ext uri="{0D108BD9-81ED-4DB2-BD59-A6C34878D82A}">
                    <a16:rowId xmlns:a16="http://schemas.microsoft.com/office/drawing/2014/main" val="3971902046"/>
                  </a:ext>
                </a:extLst>
              </a:tr>
              <a:tr h="1693963">
                <a:tc>
                  <a:txBody>
                    <a:bodyPr/>
                    <a:lstStyle/>
                    <a:p>
                      <a:r>
                        <a:rPr lang="en-CA" sz="1600" dirty="0"/>
                        <a:t>Logistic Regression (LR)</a:t>
                      </a:r>
                    </a:p>
                  </a:txBody>
                  <a:tcPr/>
                </a:tc>
                <a:tc>
                  <a:txBody>
                    <a:bodyPr/>
                    <a:lstStyle/>
                    <a:p>
                      <a:pPr marL="285750" indent="-285750">
                        <a:buFont typeface="Arial" panose="020B0604020202020204" pitchFamily="34" charset="0"/>
                        <a:buChar char="•"/>
                      </a:pPr>
                      <a:r>
                        <a:rPr lang="en-US" dirty="0"/>
                        <a:t>Easy to implement, interpret, and very efficient to train.</a:t>
                      </a:r>
                    </a:p>
                    <a:p>
                      <a:pPr marL="285750" indent="-285750" algn="just">
                        <a:buFont typeface="Arial" panose="020B0604020202020204" pitchFamily="34" charset="0"/>
                        <a:buChar char="•"/>
                      </a:pPr>
                      <a:r>
                        <a:rPr lang="en-US" dirty="0"/>
                        <a:t>Less prone to overfitting</a:t>
                      </a:r>
                    </a:p>
                    <a:p>
                      <a:pPr marL="285750" indent="-285750" algn="l">
                        <a:buFont typeface="Arial" panose="020B0604020202020204" pitchFamily="34" charset="0"/>
                        <a:buChar char="•"/>
                      </a:pPr>
                      <a:r>
                        <a:rPr lang="en-US" dirty="0"/>
                        <a:t>Efficient for binary and linear classification problems.</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Poor performance on non-linear data</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Poor performance with irrelevant and highly correlated features</a:t>
                      </a:r>
                    </a:p>
                    <a:p>
                      <a:pPr marL="285750" indent="-285750">
                        <a:buFont typeface="Arial" panose="020B0604020202020204" pitchFamily="34" charset="0"/>
                        <a:buChar char="•"/>
                      </a:pPr>
                      <a:r>
                        <a:rPr lang="en-US" b="0" dirty="0"/>
                        <a:t>Not very powerful algorithm</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High reliance on proper presentation of data.</a:t>
                      </a:r>
                      <a:endParaRPr lang="en-US" b="0" dirty="0"/>
                    </a:p>
                    <a:p>
                      <a:endParaRPr lang="en-CA" dirty="0"/>
                    </a:p>
                  </a:txBody>
                  <a:tcPr/>
                </a:tc>
                <a:extLst>
                  <a:ext uri="{0D108BD9-81ED-4DB2-BD59-A6C34878D82A}">
                    <a16:rowId xmlns:a16="http://schemas.microsoft.com/office/drawing/2014/main" val="2928080837"/>
                  </a:ext>
                </a:extLst>
              </a:tr>
              <a:tr h="863998">
                <a:tc>
                  <a:txBody>
                    <a:bodyPr/>
                    <a:lstStyle/>
                    <a:p>
                      <a:r>
                        <a:rPr lang="en-CA" sz="1800" kern="1200" dirty="0">
                          <a:solidFill>
                            <a:schemeClr val="dk1"/>
                          </a:solidFill>
                          <a:effectLst/>
                          <a:latin typeface="+mn-lt"/>
                          <a:ea typeface="+mn-ea"/>
                          <a:cs typeface="+mn-cs"/>
                        </a:rPr>
                        <a:t>Multi-Layer Perceptron (MPL)</a:t>
                      </a:r>
                      <a:endParaRPr lang="en-CA" dirty="0"/>
                    </a:p>
                  </a:txBody>
                  <a:tcPr/>
                </a:tc>
                <a:tc>
                  <a:txBody>
                    <a:bodyPr/>
                    <a:lstStyle/>
                    <a:p>
                      <a:pPr marL="285750" indent="-285750">
                        <a:buFont typeface="Arial" panose="020B0604020202020204" pitchFamily="34" charset="0"/>
                        <a:buChar char="•"/>
                      </a:pPr>
                      <a:r>
                        <a:rPr lang="en-US" dirty="0"/>
                        <a:t>Capability to learn non-linear models.</a:t>
                      </a:r>
                    </a:p>
                    <a:p>
                      <a:pPr marL="285750" indent="-285750">
                        <a:buFont typeface="Arial" panose="020B0604020202020204" pitchFamily="34" charset="0"/>
                        <a:buChar char="•"/>
                      </a:pPr>
                      <a:r>
                        <a:rPr lang="en-US" dirty="0"/>
                        <a:t>Capability to learn models in real-time (on-line learning)</a:t>
                      </a:r>
                      <a:endParaRPr lang="en-CA" dirty="0"/>
                    </a:p>
                  </a:txBody>
                  <a:tcPr/>
                </a:tc>
                <a:tc>
                  <a:txBody>
                    <a:bodyPr/>
                    <a:lstStyle/>
                    <a:p>
                      <a:pPr marL="285750" indent="-285750">
                        <a:buFont typeface="Arial" panose="020B0604020202020204" pitchFamily="34" charset="0"/>
                        <a:buChar char="•"/>
                      </a:pPr>
                      <a:r>
                        <a:rPr lang="en-US" dirty="0"/>
                        <a:t>requires tuning a number of hyperparameters</a:t>
                      </a:r>
                    </a:p>
                    <a:p>
                      <a:pPr marL="285750" indent="-285750">
                        <a:buFont typeface="Arial" panose="020B0604020202020204" pitchFamily="34" charset="0"/>
                        <a:buChar char="•"/>
                      </a:pPr>
                      <a:r>
                        <a:rPr lang="en-US" dirty="0"/>
                        <a:t>Sensitive to feature scaling.</a:t>
                      </a:r>
                    </a:p>
                    <a:p>
                      <a:pPr marL="285750" indent="-285750">
                        <a:buFont typeface="Arial" panose="020B0604020202020204" pitchFamily="34" charset="0"/>
                        <a:buChar char="•"/>
                      </a:pPr>
                      <a:r>
                        <a:rPr lang="en-US" dirty="0"/>
                        <a:t> total parameters can grow to very high</a:t>
                      </a:r>
                      <a:endParaRPr lang="en-CA" dirty="0"/>
                    </a:p>
                  </a:txBody>
                  <a:tcPr/>
                </a:tc>
                <a:extLst>
                  <a:ext uri="{0D108BD9-81ED-4DB2-BD59-A6C34878D82A}">
                    <a16:rowId xmlns:a16="http://schemas.microsoft.com/office/drawing/2014/main" val="3623297699"/>
                  </a:ext>
                </a:extLst>
              </a:tr>
            </a:tbl>
          </a:graphicData>
        </a:graphic>
      </p:graphicFrame>
    </p:spTree>
    <p:extLst>
      <p:ext uri="{BB962C8B-B14F-4D97-AF65-F5344CB8AC3E}">
        <p14:creationId xmlns:p14="http://schemas.microsoft.com/office/powerpoint/2010/main" val="2146712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72A6550-7F27-455A-B61C-8FF53C801E38}"/>
              </a:ext>
            </a:extLst>
          </p:cNvPr>
          <p:cNvSpPr>
            <a:spLocks noGrp="1"/>
          </p:cNvSpPr>
          <p:nvPr>
            <p:ph type="dt" sz="half" idx="2"/>
          </p:nvPr>
        </p:nvSpPr>
        <p:spPr/>
        <p:txBody>
          <a:bodyPr/>
          <a:lstStyle/>
          <a:p>
            <a:fld id="{C64B3BD0-F30B-4573-BE55-881D3F207823}" type="datetime4">
              <a:rPr lang="en-US" smtClean="0"/>
              <a:t>April 4, 2022</a:t>
            </a:fld>
            <a:r>
              <a:rPr lang="en-CA"/>
              <a:t>     |</a:t>
            </a:r>
            <a:endParaRPr lang="en-US" dirty="0"/>
          </a:p>
        </p:txBody>
      </p:sp>
      <p:sp>
        <p:nvSpPr>
          <p:cNvPr id="6" name="Slide Number Placeholder 5">
            <a:extLst>
              <a:ext uri="{FF2B5EF4-FFF2-40B4-BE49-F238E27FC236}">
                <a16:creationId xmlns:a16="http://schemas.microsoft.com/office/drawing/2014/main" id="{4C8E558C-4D0A-4344-9FF2-08241228FA7E}"/>
              </a:ext>
            </a:extLst>
          </p:cNvPr>
          <p:cNvSpPr>
            <a:spLocks noGrp="1"/>
          </p:cNvSpPr>
          <p:nvPr>
            <p:ph type="sldNum" sz="quarter" idx="4"/>
          </p:nvPr>
        </p:nvSpPr>
        <p:spPr/>
        <p:txBody>
          <a:bodyPr/>
          <a:lstStyle/>
          <a:p>
            <a:fld id="{E9E0D846-2D6A-8643-B2BF-83884A821236}" type="slidenum">
              <a:rPr lang="en-US" smtClean="0"/>
              <a:pPr/>
              <a:t>23</a:t>
            </a:fld>
            <a:endParaRPr lang="en-US" dirty="0"/>
          </a:p>
        </p:txBody>
      </p:sp>
      <p:sp>
        <p:nvSpPr>
          <p:cNvPr id="7" name="TextBox 6">
            <a:extLst>
              <a:ext uri="{FF2B5EF4-FFF2-40B4-BE49-F238E27FC236}">
                <a16:creationId xmlns:a16="http://schemas.microsoft.com/office/drawing/2014/main" id="{D4A6E322-C9B7-4CBB-BC83-8174AFEA44F1}"/>
              </a:ext>
            </a:extLst>
          </p:cNvPr>
          <p:cNvSpPr txBox="1"/>
          <p:nvPr/>
        </p:nvSpPr>
        <p:spPr>
          <a:xfrm>
            <a:off x="199176" y="56951"/>
            <a:ext cx="8745648" cy="707886"/>
          </a:xfrm>
          <a:prstGeom prst="rect">
            <a:avLst/>
          </a:prstGeom>
          <a:noFill/>
        </p:spPr>
        <p:txBody>
          <a:bodyPr wrap="square" rtlCol="0">
            <a:spAutoFit/>
          </a:bodyPr>
          <a:lstStyle/>
          <a:p>
            <a:r>
              <a:rPr lang="en-CA" sz="2000" b="1" dirty="0">
                <a:solidFill>
                  <a:schemeClr val="tx2"/>
                </a:solidFill>
                <a:latin typeface="+mj-lt"/>
                <a:ea typeface="+mj-ea"/>
                <a:cs typeface="+mj-cs"/>
              </a:rPr>
              <a:t>Modelling - </a:t>
            </a:r>
            <a:r>
              <a:rPr lang="en-US" sz="2000" b="1" dirty="0">
                <a:solidFill>
                  <a:schemeClr val="tx2"/>
                </a:solidFill>
                <a:latin typeface="+mj-lt"/>
                <a:ea typeface="+mj-ea"/>
                <a:cs typeface="+mj-cs"/>
              </a:rPr>
              <a:t>Classification algorithms – Five classification algorithms have been selected to predict future subscription:</a:t>
            </a:r>
            <a:r>
              <a:rPr lang="en-CA" sz="2000" b="1" dirty="0">
                <a:solidFill>
                  <a:schemeClr val="tx2"/>
                </a:solidFill>
                <a:latin typeface="+mj-lt"/>
                <a:ea typeface="+mj-ea"/>
                <a:cs typeface="+mj-cs"/>
              </a:rPr>
              <a:t> </a:t>
            </a:r>
          </a:p>
        </p:txBody>
      </p:sp>
      <p:graphicFrame>
        <p:nvGraphicFramePr>
          <p:cNvPr id="3" name="Table 3">
            <a:extLst>
              <a:ext uri="{FF2B5EF4-FFF2-40B4-BE49-F238E27FC236}">
                <a16:creationId xmlns:a16="http://schemas.microsoft.com/office/drawing/2014/main" id="{94F8E7C0-E987-4AA3-B6C7-27CE543A5DDC}"/>
              </a:ext>
            </a:extLst>
          </p:cNvPr>
          <p:cNvGraphicFramePr>
            <a:graphicFrameLocks noGrp="1"/>
          </p:cNvGraphicFramePr>
          <p:nvPr>
            <p:extLst>
              <p:ext uri="{D42A27DB-BD31-4B8C-83A1-F6EECF244321}">
                <p14:modId xmlns:p14="http://schemas.microsoft.com/office/powerpoint/2010/main" val="2040514372"/>
              </p:ext>
            </p:extLst>
          </p:nvPr>
        </p:nvGraphicFramePr>
        <p:xfrm>
          <a:off x="199176" y="764837"/>
          <a:ext cx="8772810" cy="6035040"/>
        </p:xfrm>
        <a:graphic>
          <a:graphicData uri="http://schemas.openxmlformats.org/drawingml/2006/table">
            <a:tbl>
              <a:tblPr firstRow="1" bandRow="1">
                <a:tableStyleId>{5C22544A-7EE6-4342-B048-85BDC9FD1C3A}</a:tableStyleId>
              </a:tblPr>
              <a:tblGrid>
                <a:gridCol w="2109458">
                  <a:extLst>
                    <a:ext uri="{9D8B030D-6E8A-4147-A177-3AD203B41FA5}">
                      <a16:colId xmlns:a16="http://schemas.microsoft.com/office/drawing/2014/main" val="891321012"/>
                    </a:ext>
                  </a:extLst>
                </a:gridCol>
                <a:gridCol w="3576118">
                  <a:extLst>
                    <a:ext uri="{9D8B030D-6E8A-4147-A177-3AD203B41FA5}">
                      <a16:colId xmlns:a16="http://schemas.microsoft.com/office/drawing/2014/main" val="3979591837"/>
                    </a:ext>
                  </a:extLst>
                </a:gridCol>
                <a:gridCol w="3087234">
                  <a:extLst>
                    <a:ext uri="{9D8B030D-6E8A-4147-A177-3AD203B41FA5}">
                      <a16:colId xmlns:a16="http://schemas.microsoft.com/office/drawing/2014/main" val="23507100"/>
                    </a:ext>
                  </a:extLst>
                </a:gridCol>
              </a:tblGrid>
              <a:tr h="624092">
                <a:tc>
                  <a:txBody>
                    <a:bodyPr/>
                    <a:lstStyle/>
                    <a:p>
                      <a:pPr algn="ctr"/>
                      <a:r>
                        <a:rPr lang="en-CA" dirty="0"/>
                        <a:t>Classifier Algorithms</a:t>
                      </a:r>
                    </a:p>
                  </a:txBody>
                  <a:tcPr/>
                </a:tc>
                <a:tc>
                  <a:txBody>
                    <a:bodyPr/>
                    <a:lstStyle/>
                    <a:p>
                      <a:pPr algn="ctr"/>
                      <a:r>
                        <a:rPr lang="en-CA" dirty="0"/>
                        <a:t>Advantages</a:t>
                      </a:r>
                    </a:p>
                  </a:txBody>
                  <a:tcPr/>
                </a:tc>
                <a:tc>
                  <a:txBody>
                    <a:bodyPr/>
                    <a:lstStyle/>
                    <a:p>
                      <a:pPr algn="ctr"/>
                      <a:r>
                        <a:rPr lang="en-CA" dirty="0"/>
                        <a:t>Non-Advantages</a:t>
                      </a:r>
                    </a:p>
                  </a:txBody>
                  <a:tcPr/>
                </a:tc>
                <a:extLst>
                  <a:ext uri="{0D108BD9-81ED-4DB2-BD59-A6C34878D82A}">
                    <a16:rowId xmlns:a16="http://schemas.microsoft.com/office/drawing/2014/main" val="3971902046"/>
                  </a:ext>
                </a:extLst>
              </a:tr>
              <a:tr h="863998">
                <a:tc>
                  <a:txBody>
                    <a:bodyPr/>
                    <a:lstStyle/>
                    <a:p>
                      <a:r>
                        <a:rPr lang="en-CA" sz="1800" kern="1200" dirty="0">
                          <a:solidFill>
                            <a:schemeClr val="dk1"/>
                          </a:solidFill>
                          <a:effectLst/>
                          <a:latin typeface="+mn-lt"/>
                          <a:ea typeface="+mn-ea"/>
                          <a:cs typeface="+mn-cs"/>
                        </a:rPr>
                        <a:t>Support Vector Machine (SVM)</a:t>
                      </a:r>
                      <a:endParaRPr lang="en-CA" dirty="0"/>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Performs well in Higher dimension</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Best algorithm when classes are separable.</a:t>
                      </a:r>
                    </a:p>
                    <a:p>
                      <a:pPr marL="285750" indent="-285750">
                        <a:buFont typeface="Arial" panose="020B0604020202020204" pitchFamily="34" charset="0"/>
                        <a:buChar char="•"/>
                      </a:pPr>
                      <a:r>
                        <a:rPr lang="en-CA" sz="1800" b="1" i="0" kern="1200" dirty="0">
                          <a:solidFill>
                            <a:schemeClr val="dk1"/>
                          </a:solidFill>
                          <a:effectLst/>
                          <a:latin typeface="+mn-lt"/>
                          <a:ea typeface="+mn-ea"/>
                          <a:cs typeface="+mn-cs"/>
                        </a:rPr>
                        <a:t>Outliers </a:t>
                      </a:r>
                      <a:r>
                        <a:rPr lang="en-CA" sz="1800" b="0" i="0" kern="1200" dirty="0">
                          <a:solidFill>
                            <a:schemeClr val="dk1"/>
                          </a:solidFill>
                          <a:effectLst/>
                          <a:latin typeface="+mn-lt"/>
                          <a:ea typeface="+mn-ea"/>
                          <a:cs typeface="+mn-cs"/>
                        </a:rPr>
                        <a:t>have less impact</a:t>
                      </a:r>
                    </a:p>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 SVM is suited for extreme case binary classification.</a:t>
                      </a:r>
                      <a:endParaRPr lang="en-CA" dirty="0"/>
                    </a:p>
                  </a:txBody>
                  <a:tcPr/>
                </a:tc>
                <a:tc>
                  <a:txBody>
                    <a:bodyPr/>
                    <a:lstStyle/>
                    <a:p>
                      <a:pPr marL="285750" indent="-285750">
                        <a:buFont typeface="Arial" panose="020B0604020202020204" pitchFamily="34" charset="0"/>
                        <a:buChar char="•"/>
                      </a:pPr>
                      <a:r>
                        <a:rPr lang="en-US" dirty="0"/>
                        <a:t>Slow: For larger dataset, it requires a large amount of time to process.</a:t>
                      </a:r>
                    </a:p>
                    <a:p>
                      <a:pPr marL="285750" indent="-285750">
                        <a:buFont typeface="Arial" panose="020B0604020202020204" pitchFamily="34" charset="0"/>
                        <a:buChar char="•"/>
                      </a:pPr>
                      <a:r>
                        <a:rPr lang="en-US" dirty="0"/>
                        <a:t>Poor performance with Overlapped classes</a:t>
                      </a:r>
                    </a:p>
                    <a:p>
                      <a:pPr marL="285750" indent="-285750">
                        <a:buFont typeface="Arial" panose="020B0604020202020204" pitchFamily="34" charset="0"/>
                        <a:buChar char="•"/>
                      </a:pPr>
                      <a:r>
                        <a:rPr lang="en-US" dirty="0"/>
                        <a:t>Poor performance with Overlapped classes</a:t>
                      </a:r>
                    </a:p>
                    <a:p>
                      <a:pPr marL="285750" indent="-285750">
                        <a:buFont typeface="Arial" panose="020B0604020202020204" pitchFamily="34" charset="0"/>
                        <a:buChar char="•"/>
                      </a:pPr>
                      <a:r>
                        <a:rPr lang="en-CA" sz="1800" b="1" i="0" kern="1200" dirty="0">
                          <a:solidFill>
                            <a:schemeClr val="dk1"/>
                          </a:solidFill>
                          <a:effectLst/>
                          <a:latin typeface="+mn-lt"/>
                          <a:ea typeface="+mn-ea"/>
                          <a:cs typeface="+mn-cs"/>
                        </a:rPr>
                        <a:t>Selecting the appropriate kernel </a:t>
                      </a:r>
                      <a:endParaRPr lang="en-CA" dirty="0"/>
                    </a:p>
                  </a:txBody>
                  <a:tcPr/>
                </a:tc>
                <a:extLst>
                  <a:ext uri="{0D108BD9-81ED-4DB2-BD59-A6C34878D82A}">
                    <a16:rowId xmlns:a16="http://schemas.microsoft.com/office/drawing/2014/main" val="364029572"/>
                  </a:ext>
                </a:extLst>
              </a:tr>
              <a:tr h="863998">
                <a:tc>
                  <a:txBody>
                    <a:bodyPr/>
                    <a:lstStyle/>
                    <a:p>
                      <a:r>
                        <a:rPr lang="en-CA" dirty="0"/>
                        <a:t>Random Forest (RF)</a:t>
                      </a:r>
                    </a:p>
                  </a:txBody>
                  <a:tcPr/>
                </a:tc>
                <a:tc>
                  <a:txBody>
                    <a:bodyPr/>
                    <a:lstStyle/>
                    <a:p>
                      <a:pPr marL="285750" indent="-285750">
                        <a:lnSpc>
                          <a:spcPct val="100000"/>
                        </a:lnSpc>
                        <a:buFont typeface="Arial" panose="020B0604020202020204" pitchFamily="34" charset="0"/>
                        <a:buChar char="•"/>
                      </a:pPr>
                      <a:r>
                        <a:rPr lang="en-CA" sz="1800" b="0" i="0" kern="1200" dirty="0">
                          <a:solidFill>
                            <a:schemeClr val="dk1"/>
                          </a:solidFill>
                          <a:effectLst/>
                          <a:latin typeface="+mn-lt"/>
                          <a:ea typeface="+mn-ea"/>
                          <a:cs typeface="+mn-cs"/>
                        </a:rPr>
                        <a:t>Reduced error</a:t>
                      </a:r>
                      <a:endParaRPr lang="en-US" sz="1800" b="0" i="0" kern="1200" dirty="0">
                        <a:solidFill>
                          <a:schemeClr val="dk1"/>
                        </a:solidFill>
                        <a:effectLst/>
                        <a:latin typeface="+mn-lt"/>
                        <a:ea typeface="+mn-ea"/>
                        <a:cs typeface="+mn-cs"/>
                      </a:endParaRPr>
                    </a:p>
                    <a:p>
                      <a:pPr marL="285750" indent="-285750">
                        <a:lnSpc>
                          <a:spcPct val="100000"/>
                        </a:lnSpc>
                        <a:buFont typeface="Arial" panose="020B0604020202020204" pitchFamily="34" charset="0"/>
                        <a:buChar char="•"/>
                      </a:pPr>
                      <a:r>
                        <a:rPr lang="en-US" sz="1800" b="0" i="0" kern="1200" dirty="0">
                          <a:solidFill>
                            <a:schemeClr val="dk1"/>
                          </a:solidFill>
                          <a:effectLst/>
                          <a:latin typeface="+mn-lt"/>
                          <a:ea typeface="+mn-ea"/>
                          <a:cs typeface="+mn-cs"/>
                        </a:rPr>
                        <a:t>Good Performance on Imbalanced datasets</a:t>
                      </a:r>
                    </a:p>
                    <a:p>
                      <a:pPr marL="285750" indent="-285750">
                        <a:lnSpc>
                          <a:spcPct val="100000"/>
                        </a:lnSpc>
                        <a:buFont typeface="Arial" panose="020B0604020202020204" pitchFamily="34" charset="0"/>
                        <a:buChar char="•"/>
                      </a:pPr>
                      <a:r>
                        <a:rPr lang="en-US" sz="1800" b="0" i="0" kern="1200" dirty="0">
                          <a:solidFill>
                            <a:schemeClr val="dk1"/>
                          </a:solidFill>
                          <a:effectLst/>
                          <a:latin typeface="+mn-lt"/>
                          <a:ea typeface="+mn-ea"/>
                          <a:cs typeface="+mn-cs"/>
                        </a:rPr>
                        <a:t>Handling of huge amount of data</a:t>
                      </a:r>
                    </a:p>
                    <a:p>
                      <a:pPr marL="285750" indent="-285750">
                        <a:lnSpc>
                          <a:spcPct val="100000"/>
                        </a:lnSpc>
                        <a:buFont typeface="Arial" panose="020B0604020202020204" pitchFamily="34" charset="0"/>
                        <a:buChar char="•"/>
                      </a:pPr>
                      <a:r>
                        <a:rPr lang="en-US" sz="1800" b="0" i="0" kern="1200" dirty="0">
                          <a:solidFill>
                            <a:schemeClr val="dk1"/>
                          </a:solidFill>
                          <a:effectLst/>
                          <a:latin typeface="+mn-lt"/>
                          <a:ea typeface="+mn-ea"/>
                          <a:cs typeface="+mn-cs"/>
                        </a:rPr>
                        <a:t>Good handling of missing data</a:t>
                      </a:r>
                      <a:endParaRPr lang="en-CA" sz="1800" b="0" i="0" kern="1200" dirty="0">
                        <a:solidFill>
                          <a:schemeClr val="dk1"/>
                        </a:solidFill>
                        <a:effectLst/>
                        <a:latin typeface="+mn-lt"/>
                        <a:ea typeface="+mn-ea"/>
                        <a:cs typeface="+mn-cs"/>
                      </a:endParaRPr>
                    </a:p>
                    <a:p>
                      <a:pPr marL="285750" indent="-285750">
                        <a:lnSpc>
                          <a:spcPct val="100000"/>
                        </a:lnSpc>
                        <a:buFont typeface="Arial" panose="020B0604020202020204" pitchFamily="34" charset="0"/>
                        <a:buChar char="•"/>
                      </a:pPr>
                      <a:r>
                        <a:rPr lang="en-CA" sz="1800" b="0" i="0" kern="1200" dirty="0">
                          <a:solidFill>
                            <a:schemeClr val="dk1"/>
                          </a:solidFill>
                          <a:effectLst/>
                          <a:latin typeface="+mn-lt"/>
                          <a:ea typeface="+mn-ea"/>
                          <a:cs typeface="+mn-cs"/>
                        </a:rPr>
                        <a:t>Little impact of outliers</a:t>
                      </a:r>
                    </a:p>
                    <a:p>
                      <a:pPr marL="285750" indent="-285750">
                        <a:lnSpc>
                          <a:spcPct val="100000"/>
                        </a:lnSpc>
                        <a:buFont typeface="Arial" panose="020B0604020202020204" pitchFamily="34" charset="0"/>
                        <a:buChar char="•"/>
                      </a:pPr>
                      <a:r>
                        <a:rPr lang="en-CA" sz="1800" b="0" i="0" kern="1200" dirty="0">
                          <a:solidFill>
                            <a:schemeClr val="dk1"/>
                          </a:solidFill>
                          <a:effectLst/>
                          <a:latin typeface="+mn-lt"/>
                          <a:ea typeface="+mn-ea"/>
                          <a:cs typeface="+mn-cs"/>
                        </a:rPr>
                        <a:t>No problem of overfitting:</a:t>
                      </a:r>
                      <a:r>
                        <a:rPr lang="en-US" sz="1800" b="0" i="0" kern="1200" dirty="0">
                          <a:solidFill>
                            <a:schemeClr val="dk1"/>
                          </a:solidFill>
                          <a:effectLst/>
                          <a:latin typeface="+mn-lt"/>
                          <a:ea typeface="+mn-ea"/>
                          <a:cs typeface="+mn-cs"/>
                        </a:rPr>
                        <a:t> </a:t>
                      </a:r>
                    </a:p>
                    <a:p>
                      <a:pPr marL="285750" indent="-285750">
                        <a:lnSpc>
                          <a:spcPct val="100000"/>
                        </a:lnSpc>
                        <a:buFont typeface="Arial" panose="020B0604020202020204" pitchFamily="34" charset="0"/>
                        <a:buChar char="•"/>
                      </a:pPr>
                      <a:r>
                        <a:rPr lang="en-US" sz="1800" b="0" i="0" kern="1200" dirty="0">
                          <a:solidFill>
                            <a:schemeClr val="dk1"/>
                          </a:solidFill>
                          <a:effectLst/>
                          <a:latin typeface="+mn-lt"/>
                          <a:ea typeface="+mn-ea"/>
                          <a:cs typeface="+mn-cs"/>
                        </a:rPr>
                        <a:t>Useful to extract feature importance (we can use it for feature selection)</a:t>
                      </a:r>
                      <a:endParaRPr lang="en-CA" sz="1800" b="0"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Features </a:t>
                      </a:r>
                      <a:r>
                        <a:rPr lang="en-US" sz="1800" b="0" i="0" kern="1200" dirty="0">
                          <a:solidFill>
                            <a:schemeClr val="dk1"/>
                          </a:solidFill>
                          <a:effectLst/>
                          <a:latin typeface="+mn-lt"/>
                          <a:ea typeface="+mn-ea"/>
                          <a:cs typeface="+mn-cs"/>
                        </a:rPr>
                        <a:t>need to have </a:t>
                      </a:r>
                      <a:r>
                        <a:rPr lang="en-US" sz="1800" b="1" i="0" kern="1200" dirty="0">
                          <a:solidFill>
                            <a:schemeClr val="dk1"/>
                          </a:solidFill>
                          <a:effectLst/>
                          <a:latin typeface="+mn-lt"/>
                          <a:ea typeface="+mn-ea"/>
                          <a:cs typeface="+mn-cs"/>
                        </a:rPr>
                        <a:t>some predictive power </a:t>
                      </a:r>
                      <a:r>
                        <a:rPr lang="en-US" sz="1800" b="0" i="0" kern="1200" dirty="0">
                          <a:solidFill>
                            <a:schemeClr val="dk1"/>
                          </a:solidFill>
                          <a:effectLst/>
                          <a:latin typeface="+mn-lt"/>
                          <a:ea typeface="+mn-ea"/>
                          <a:cs typeface="+mn-cs"/>
                        </a:rPr>
                        <a:t>else they won’t work</a:t>
                      </a:r>
                      <a:endParaRPr lang="en-US" sz="18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i="0" kern="1200" dirty="0">
                          <a:solidFill>
                            <a:schemeClr val="dk1"/>
                          </a:solidFill>
                          <a:effectLst/>
                          <a:latin typeface="+mn-lt"/>
                          <a:ea typeface="+mn-ea"/>
                          <a:cs typeface="+mn-cs"/>
                        </a:rPr>
                        <a:t>Predictions of the trees need to be uncorrelated</a:t>
                      </a:r>
                      <a:endParaRPr lang="en-US" sz="18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1800" b="1" i="0" kern="1200" dirty="0">
                          <a:solidFill>
                            <a:schemeClr val="dk1"/>
                          </a:solidFill>
                          <a:effectLst/>
                          <a:latin typeface="+mn-lt"/>
                          <a:ea typeface="+mn-ea"/>
                          <a:cs typeface="+mn-cs"/>
                        </a:rPr>
                        <a:t>Appears as Black Box</a:t>
                      </a:r>
                      <a:endParaRPr lang="en-US" sz="1800" dirty="0"/>
                    </a:p>
                  </a:txBody>
                  <a:tcPr/>
                </a:tc>
                <a:extLst>
                  <a:ext uri="{0D108BD9-81ED-4DB2-BD59-A6C34878D82A}">
                    <a16:rowId xmlns:a16="http://schemas.microsoft.com/office/drawing/2014/main" val="2894961716"/>
                  </a:ext>
                </a:extLst>
              </a:tr>
            </a:tbl>
          </a:graphicData>
        </a:graphic>
      </p:graphicFrame>
    </p:spTree>
    <p:extLst>
      <p:ext uri="{BB962C8B-B14F-4D97-AF65-F5344CB8AC3E}">
        <p14:creationId xmlns:p14="http://schemas.microsoft.com/office/powerpoint/2010/main" val="1679862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C8E558C-4D0A-4344-9FF2-08241228FA7E}"/>
              </a:ext>
            </a:extLst>
          </p:cNvPr>
          <p:cNvSpPr>
            <a:spLocks noGrp="1"/>
          </p:cNvSpPr>
          <p:nvPr>
            <p:ph type="sldNum" sz="quarter" idx="4"/>
          </p:nvPr>
        </p:nvSpPr>
        <p:spPr/>
        <p:txBody>
          <a:bodyPr/>
          <a:lstStyle/>
          <a:p>
            <a:fld id="{E9E0D846-2D6A-8643-B2BF-83884A821236}" type="slidenum">
              <a:rPr lang="en-US" smtClean="0"/>
              <a:pPr/>
              <a:t>24</a:t>
            </a:fld>
            <a:endParaRPr lang="en-US" dirty="0"/>
          </a:p>
        </p:txBody>
      </p:sp>
      <p:sp>
        <p:nvSpPr>
          <p:cNvPr id="7" name="TextBox 6">
            <a:extLst>
              <a:ext uri="{FF2B5EF4-FFF2-40B4-BE49-F238E27FC236}">
                <a16:creationId xmlns:a16="http://schemas.microsoft.com/office/drawing/2014/main" id="{D4A6E322-C9B7-4CBB-BC83-8174AFEA44F1}"/>
              </a:ext>
            </a:extLst>
          </p:cNvPr>
          <p:cNvSpPr txBox="1"/>
          <p:nvPr/>
        </p:nvSpPr>
        <p:spPr>
          <a:xfrm>
            <a:off x="199176" y="270922"/>
            <a:ext cx="8745648" cy="707886"/>
          </a:xfrm>
          <a:prstGeom prst="rect">
            <a:avLst/>
          </a:prstGeom>
          <a:noFill/>
        </p:spPr>
        <p:txBody>
          <a:bodyPr wrap="square" rtlCol="0">
            <a:spAutoFit/>
          </a:bodyPr>
          <a:lstStyle/>
          <a:p>
            <a:r>
              <a:rPr lang="en-CA" sz="2000" b="1" dirty="0">
                <a:solidFill>
                  <a:schemeClr val="tx2"/>
                </a:solidFill>
                <a:latin typeface="+mj-lt"/>
                <a:ea typeface="+mj-ea"/>
                <a:cs typeface="+mj-cs"/>
              </a:rPr>
              <a:t>Modelling - </a:t>
            </a:r>
            <a:r>
              <a:rPr lang="en-US" sz="2000" b="1" dirty="0">
                <a:solidFill>
                  <a:schemeClr val="tx2"/>
                </a:solidFill>
                <a:latin typeface="+mj-lt"/>
                <a:ea typeface="+mj-ea"/>
                <a:cs typeface="+mj-cs"/>
              </a:rPr>
              <a:t>Classification algorithms – Five classification algorithms have been selected to predict future subscription:</a:t>
            </a:r>
            <a:r>
              <a:rPr lang="en-CA" sz="2000" b="1" dirty="0">
                <a:solidFill>
                  <a:schemeClr val="tx2"/>
                </a:solidFill>
                <a:latin typeface="+mj-lt"/>
                <a:ea typeface="+mj-ea"/>
                <a:cs typeface="+mj-cs"/>
              </a:rPr>
              <a:t> </a:t>
            </a:r>
          </a:p>
        </p:txBody>
      </p:sp>
      <p:graphicFrame>
        <p:nvGraphicFramePr>
          <p:cNvPr id="3" name="Table 3">
            <a:extLst>
              <a:ext uri="{FF2B5EF4-FFF2-40B4-BE49-F238E27FC236}">
                <a16:creationId xmlns:a16="http://schemas.microsoft.com/office/drawing/2014/main" id="{94F8E7C0-E987-4AA3-B6C7-27CE543A5DDC}"/>
              </a:ext>
            </a:extLst>
          </p:cNvPr>
          <p:cNvGraphicFramePr>
            <a:graphicFrameLocks noGrp="1"/>
          </p:cNvGraphicFramePr>
          <p:nvPr>
            <p:extLst>
              <p:ext uri="{D42A27DB-BD31-4B8C-83A1-F6EECF244321}">
                <p14:modId xmlns:p14="http://schemas.microsoft.com/office/powerpoint/2010/main" val="3510418031"/>
              </p:ext>
            </p:extLst>
          </p:nvPr>
        </p:nvGraphicFramePr>
        <p:xfrm>
          <a:off x="199176" y="961732"/>
          <a:ext cx="8772810" cy="4572000"/>
        </p:xfrm>
        <a:graphic>
          <a:graphicData uri="http://schemas.openxmlformats.org/drawingml/2006/table">
            <a:tbl>
              <a:tblPr firstRow="1" bandRow="1">
                <a:tableStyleId>{5C22544A-7EE6-4342-B048-85BDC9FD1C3A}</a:tableStyleId>
              </a:tblPr>
              <a:tblGrid>
                <a:gridCol w="2109458">
                  <a:extLst>
                    <a:ext uri="{9D8B030D-6E8A-4147-A177-3AD203B41FA5}">
                      <a16:colId xmlns:a16="http://schemas.microsoft.com/office/drawing/2014/main" val="891321012"/>
                    </a:ext>
                  </a:extLst>
                </a:gridCol>
                <a:gridCol w="3186819">
                  <a:extLst>
                    <a:ext uri="{9D8B030D-6E8A-4147-A177-3AD203B41FA5}">
                      <a16:colId xmlns:a16="http://schemas.microsoft.com/office/drawing/2014/main" val="3979591837"/>
                    </a:ext>
                  </a:extLst>
                </a:gridCol>
                <a:gridCol w="3476533">
                  <a:extLst>
                    <a:ext uri="{9D8B030D-6E8A-4147-A177-3AD203B41FA5}">
                      <a16:colId xmlns:a16="http://schemas.microsoft.com/office/drawing/2014/main" val="23507100"/>
                    </a:ext>
                  </a:extLst>
                </a:gridCol>
              </a:tblGrid>
              <a:tr h="624092">
                <a:tc>
                  <a:txBody>
                    <a:bodyPr/>
                    <a:lstStyle/>
                    <a:p>
                      <a:pPr algn="ctr"/>
                      <a:r>
                        <a:rPr lang="en-CA" dirty="0"/>
                        <a:t>Classifier Algorithms</a:t>
                      </a:r>
                    </a:p>
                  </a:txBody>
                  <a:tcPr/>
                </a:tc>
                <a:tc>
                  <a:txBody>
                    <a:bodyPr/>
                    <a:lstStyle/>
                    <a:p>
                      <a:pPr algn="ctr"/>
                      <a:r>
                        <a:rPr lang="en-CA" dirty="0"/>
                        <a:t>Advantages</a:t>
                      </a:r>
                    </a:p>
                  </a:txBody>
                  <a:tcPr/>
                </a:tc>
                <a:tc>
                  <a:txBody>
                    <a:bodyPr/>
                    <a:lstStyle/>
                    <a:p>
                      <a:pPr algn="ctr"/>
                      <a:r>
                        <a:rPr lang="en-CA" dirty="0"/>
                        <a:t>Non-Advantages</a:t>
                      </a:r>
                    </a:p>
                  </a:txBody>
                  <a:tcPr/>
                </a:tc>
                <a:extLst>
                  <a:ext uri="{0D108BD9-81ED-4DB2-BD59-A6C34878D82A}">
                    <a16:rowId xmlns:a16="http://schemas.microsoft.com/office/drawing/2014/main" val="3971902046"/>
                  </a:ext>
                </a:extLst>
              </a:tr>
              <a:tr h="863998">
                <a:tc>
                  <a:txBody>
                    <a:bodyPr/>
                    <a:lstStyle/>
                    <a:p>
                      <a:r>
                        <a:rPr lang="en-CA" dirty="0"/>
                        <a:t>XGBOOST</a:t>
                      </a:r>
                    </a:p>
                  </a:txBody>
                  <a:tcPr/>
                </a:tc>
                <a:tc>
                  <a:txBody>
                    <a:bodyPr/>
                    <a:lstStyle/>
                    <a:p>
                      <a:r>
                        <a:rPr lang="en-US" sz="1800" b="0" i="0" kern="1200" dirty="0">
                          <a:solidFill>
                            <a:schemeClr val="dk1"/>
                          </a:solidFill>
                          <a:effectLst/>
                          <a:latin typeface="+mn-lt"/>
                          <a:ea typeface="+mn-ea"/>
                          <a:cs typeface="+mn-cs"/>
                        </a:rPr>
                        <a:t>1. </a:t>
                      </a:r>
                      <a:r>
                        <a:rPr lang="en-US" sz="1800" b="1" i="0" kern="1200" dirty="0">
                          <a:solidFill>
                            <a:schemeClr val="dk1"/>
                          </a:solidFill>
                          <a:effectLst/>
                          <a:latin typeface="+mn-lt"/>
                          <a:ea typeface="+mn-ea"/>
                          <a:cs typeface="+mn-cs"/>
                        </a:rPr>
                        <a:t>Less feature engineering required </a:t>
                      </a:r>
                    </a:p>
                    <a:p>
                      <a:r>
                        <a:rPr lang="en-US" sz="1800" b="0" i="0" kern="1200" dirty="0">
                          <a:solidFill>
                            <a:schemeClr val="dk1"/>
                          </a:solidFill>
                          <a:effectLst/>
                          <a:latin typeface="+mn-lt"/>
                          <a:ea typeface="+mn-ea"/>
                          <a:cs typeface="+mn-cs"/>
                        </a:rPr>
                        <a:t>2. </a:t>
                      </a:r>
                      <a:r>
                        <a:rPr lang="en-US" sz="1800" b="1" i="0" kern="1200" dirty="0">
                          <a:solidFill>
                            <a:schemeClr val="dk1"/>
                          </a:solidFill>
                          <a:effectLst/>
                          <a:latin typeface="+mn-lt"/>
                          <a:ea typeface="+mn-ea"/>
                          <a:cs typeface="+mn-cs"/>
                        </a:rPr>
                        <a:t>Feature importance</a:t>
                      </a:r>
                      <a:r>
                        <a:rPr lang="en-US" sz="1800" b="0" i="0" kern="1200" dirty="0">
                          <a:solidFill>
                            <a:schemeClr val="dk1"/>
                          </a:solidFill>
                          <a:effectLst/>
                          <a:latin typeface="+mn-lt"/>
                          <a:ea typeface="+mn-ea"/>
                          <a:cs typeface="+mn-cs"/>
                        </a:rPr>
                        <a:t> can be found out</a:t>
                      </a:r>
                    </a:p>
                    <a:p>
                      <a:r>
                        <a:rPr lang="en-US" sz="1800" b="0" i="0" kern="1200" dirty="0">
                          <a:solidFill>
                            <a:schemeClr val="dk1"/>
                          </a:solidFill>
                          <a:effectLst/>
                          <a:latin typeface="+mn-lt"/>
                          <a:ea typeface="+mn-ea"/>
                          <a:cs typeface="+mn-cs"/>
                        </a:rPr>
                        <a:t>3. </a:t>
                      </a:r>
                      <a:r>
                        <a:rPr lang="en-US" sz="1800" b="1" i="0" kern="1200" dirty="0">
                          <a:solidFill>
                            <a:schemeClr val="dk1"/>
                          </a:solidFill>
                          <a:effectLst/>
                          <a:latin typeface="+mn-lt"/>
                          <a:ea typeface="+mn-ea"/>
                          <a:cs typeface="+mn-cs"/>
                        </a:rPr>
                        <a:t>Fast </a:t>
                      </a:r>
                      <a:r>
                        <a:rPr lang="en-US" sz="1800" b="0" i="0" kern="1200" dirty="0">
                          <a:solidFill>
                            <a:schemeClr val="dk1"/>
                          </a:solidFill>
                          <a:effectLst/>
                          <a:latin typeface="+mn-lt"/>
                          <a:ea typeface="+mn-ea"/>
                          <a:cs typeface="+mn-cs"/>
                        </a:rPr>
                        <a:t>to interpret</a:t>
                      </a:r>
                    </a:p>
                    <a:p>
                      <a:r>
                        <a:rPr lang="en-US" sz="1800" b="0" i="0" kern="1200" dirty="0">
                          <a:solidFill>
                            <a:schemeClr val="dk1"/>
                          </a:solidFill>
                          <a:effectLst/>
                          <a:latin typeface="+mn-lt"/>
                          <a:ea typeface="+mn-ea"/>
                          <a:cs typeface="+mn-cs"/>
                        </a:rPr>
                        <a:t>4. </a:t>
                      </a:r>
                      <a:r>
                        <a:rPr lang="en-US" sz="1800" b="1" i="0" kern="1200" dirty="0">
                          <a:solidFill>
                            <a:schemeClr val="dk1"/>
                          </a:solidFill>
                          <a:effectLst/>
                          <a:latin typeface="+mn-lt"/>
                          <a:ea typeface="+mn-ea"/>
                          <a:cs typeface="+mn-cs"/>
                        </a:rPr>
                        <a:t>Outliers </a:t>
                      </a:r>
                      <a:r>
                        <a:rPr lang="en-US" sz="1800" b="0" i="0" kern="1200" dirty="0">
                          <a:solidFill>
                            <a:schemeClr val="dk1"/>
                          </a:solidFill>
                          <a:effectLst/>
                          <a:latin typeface="+mn-lt"/>
                          <a:ea typeface="+mn-ea"/>
                          <a:cs typeface="+mn-cs"/>
                        </a:rPr>
                        <a:t>have minimal impact.</a:t>
                      </a:r>
                    </a:p>
                    <a:p>
                      <a:r>
                        <a:rPr lang="en-US" sz="1800" b="0" i="0" kern="1200" dirty="0">
                          <a:solidFill>
                            <a:schemeClr val="dk1"/>
                          </a:solidFill>
                          <a:effectLst/>
                          <a:latin typeface="+mn-lt"/>
                          <a:ea typeface="+mn-ea"/>
                          <a:cs typeface="+mn-cs"/>
                        </a:rPr>
                        <a:t>5. </a:t>
                      </a:r>
                      <a:r>
                        <a:rPr lang="en-US" sz="1800" b="1" i="0" kern="1200" dirty="0">
                          <a:solidFill>
                            <a:schemeClr val="dk1"/>
                          </a:solidFill>
                          <a:effectLst/>
                          <a:latin typeface="+mn-lt"/>
                          <a:ea typeface="+mn-ea"/>
                          <a:cs typeface="+mn-cs"/>
                        </a:rPr>
                        <a:t>Handles large sized datasets</a:t>
                      </a:r>
                      <a:r>
                        <a:rPr lang="en-US" sz="1800" b="0" i="0" kern="1200" dirty="0">
                          <a:solidFill>
                            <a:schemeClr val="dk1"/>
                          </a:solidFill>
                          <a:effectLst/>
                          <a:latin typeface="+mn-lt"/>
                          <a:ea typeface="+mn-ea"/>
                          <a:cs typeface="+mn-cs"/>
                        </a:rPr>
                        <a:t> well.</a:t>
                      </a:r>
                    </a:p>
                    <a:p>
                      <a:r>
                        <a:rPr lang="en-US" sz="1800" b="0" i="0" kern="1200" dirty="0">
                          <a:solidFill>
                            <a:schemeClr val="dk1"/>
                          </a:solidFill>
                          <a:effectLst/>
                          <a:latin typeface="+mn-lt"/>
                          <a:ea typeface="+mn-ea"/>
                          <a:cs typeface="+mn-cs"/>
                        </a:rPr>
                        <a:t>6. </a:t>
                      </a:r>
                      <a:r>
                        <a:rPr lang="en-US" sz="1800" b="1" i="0" kern="1200" dirty="0">
                          <a:solidFill>
                            <a:schemeClr val="dk1"/>
                          </a:solidFill>
                          <a:effectLst/>
                          <a:latin typeface="+mn-lt"/>
                          <a:ea typeface="+mn-ea"/>
                          <a:cs typeface="+mn-cs"/>
                        </a:rPr>
                        <a:t>Good Execution</a:t>
                      </a:r>
                      <a:r>
                        <a:rPr lang="en-US" sz="1800" b="0" i="0" kern="1200" dirty="0">
                          <a:solidFill>
                            <a:schemeClr val="dk1"/>
                          </a:solidFill>
                          <a:effectLst/>
                          <a:latin typeface="+mn-lt"/>
                          <a:ea typeface="+mn-ea"/>
                          <a:cs typeface="+mn-cs"/>
                        </a:rPr>
                        <a:t> speed</a:t>
                      </a:r>
                    </a:p>
                    <a:p>
                      <a:r>
                        <a:rPr lang="en-US" sz="1800" b="0" i="0" kern="1200" dirty="0">
                          <a:solidFill>
                            <a:schemeClr val="dk1"/>
                          </a:solidFill>
                          <a:effectLst/>
                          <a:latin typeface="+mn-lt"/>
                          <a:ea typeface="+mn-ea"/>
                          <a:cs typeface="+mn-cs"/>
                        </a:rPr>
                        <a:t>7. </a:t>
                      </a:r>
                      <a:r>
                        <a:rPr lang="en-US" sz="1800" b="1" i="0" kern="1200" dirty="0">
                          <a:solidFill>
                            <a:schemeClr val="dk1"/>
                          </a:solidFill>
                          <a:effectLst/>
                          <a:latin typeface="+mn-lt"/>
                          <a:ea typeface="+mn-ea"/>
                          <a:cs typeface="+mn-cs"/>
                        </a:rPr>
                        <a:t>Good model performance</a:t>
                      </a:r>
                      <a:r>
                        <a:rPr lang="en-US" sz="1800" b="0" i="0" kern="1200" dirty="0">
                          <a:solidFill>
                            <a:schemeClr val="dk1"/>
                          </a:solidFill>
                          <a:effectLst/>
                          <a:latin typeface="+mn-lt"/>
                          <a:ea typeface="+mn-ea"/>
                          <a:cs typeface="+mn-cs"/>
                        </a:rPr>
                        <a:t> (wins most of the Kaggle competitions)</a:t>
                      </a:r>
                    </a:p>
                    <a:p>
                      <a:r>
                        <a:rPr lang="en-US" sz="1800" b="0" i="0" kern="1200" dirty="0">
                          <a:solidFill>
                            <a:schemeClr val="dk1"/>
                          </a:solidFill>
                          <a:effectLst/>
                          <a:latin typeface="+mn-lt"/>
                          <a:ea typeface="+mn-ea"/>
                          <a:cs typeface="+mn-cs"/>
                        </a:rPr>
                        <a:t>8. </a:t>
                      </a:r>
                      <a:r>
                        <a:rPr lang="en-US" sz="1800" b="1" i="0" kern="1200" dirty="0">
                          <a:solidFill>
                            <a:schemeClr val="dk1"/>
                          </a:solidFill>
                          <a:effectLst/>
                          <a:latin typeface="+mn-lt"/>
                          <a:ea typeface="+mn-ea"/>
                          <a:cs typeface="+mn-cs"/>
                        </a:rPr>
                        <a:t>Less prone to overfitting</a:t>
                      </a:r>
                      <a:endParaRPr lang="en-US" sz="1800" b="0" i="0" kern="1200" dirty="0">
                        <a:solidFill>
                          <a:schemeClr val="dk1"/>
                        </a:solidFill>
                        <a:effectLst/>
                        <a:latin typeface="+mn-lt"/>
                        <a:ea typeface="+mn-ea"/>
                        <a:cs typeface="+mn-cs"/>
                      </a:endParaRPr>
                    </a:p>
                  </a:txBody>
                  <a:tcPr/>
                </a:tc>
                <a:tc>
                  <a:txBody>
                    <a:bodyPr/>
                    <a:lstStyle/>
                    <a:p>
                      <a:r>
                        <a:rPr lang="en-US" sz="1800" b="0" i="0" kern="1200" dirty="0">
                          <a:solidFill>
                            <a:schemeClr val="dk1"/>
                          </a:solidFill>
                          <a:effectLst/>
                          <a:latin typeface="+mn-lt"/>
                          <a:ea typeface="+mn-ea"/>
                          <a:cs typeface="+mn-cs"/>
                        </a:rPr>
                        <a:t>1. </a:t>
                      </a:r>
                      <a:r>
                        <a:rPr lang="en-US" sz="1800" b="1" i="0" kern="1200" dirty="0">
                          <a:solidFill>
                            <a:schemeClr val="dk1"/>
                          </a:solidFill>
                          <a:effectLst/>
                          <a:latin typeface="+mn-lt"/>
                          <a:ea typeface="+mn-ea"/>
                          <a:cs typeface="+mn-cs"/>
                        </a:rPr>
                        <a:t>Difficult interpretation </a:t>
                      </a:r>
                      <a:r>
                        <a:rPr lang="en-US" sz="1800" b="0" i="0" kern="1200" dirty="0">
                          <a:solidFill>
                            <a:schemeClr val="dk1"/>
                          </a:solidFill>
                          <a:effectLst/>
                          <a:latin typeface="+mn-lt"/>
                          <a:ea typeface="+mn-ea"/>
                          <a:cs typeface="+mn-cs"/>
                        </a:rPr>
                        <a:t>, visualization tough</a:t>
                      </a:r>
                    </a:p>
                    <a:p>
                      <a:r>
                        <a:rPr lang="en-US" sz="1800" b="0" i="0" kern="1200" dirty="0">
                          <a:solidFill>
                            <a:schemeClr val="dk1"/>
                          </a:solidFill>
                          <a:effectLst/>
                          <a:latin typeface="+mn-lt"/>
                          <a:ea typeface="+mn-ea"/>
                          <a:cs typeface="+mn-cs"/>
                        </a:rPr>
                        <a:t>2. </a:t>
                      </a:r>
                      <a:r>
                        <a:rPr lang="en-US" sz="1800" b="1" i="0" kern="1200" dirty="0">
                          <a:solidFill>
                            <a:schemeClr val="dk1"/>
                          </a:solidFill>
                          <a:effectLst/>
                          <a:latin typeface="+mn-lt"/>
                          <a:ea typeface="+mn-ea"/>
                          <a:cs typeface="+mn-cs"/>
                        </a:rPr>
                        <a:t>Overfitting</a:t>
                      </a:r>
                      <a:r>
                        <a:rPr lang="en-US" sz="1800" b="0" i="0" kern="1200" dirty="0">
                          <a:solidFill>
                            <a:schemeClr val="dk1"/>
                          </a:solidFill>
                          <a:effectLst/>
                          <a:latin typeface="+mn-lt"/>
                          <a:ea typeface="+mn-ea"/>
                          <a:cs typeface="+mn-cs"/>
                        </a:rPr>
                        <a:t> possible if parameters not tuned properly.</a:t>
                      </a:r>
                    </a:p>
                    <a:p>
                      <a:r>
                        <a:rPr lang="en-US" sz="1800" b="0" i="0" kern="1200" dirty="0">
                          <a:solidFill>
                            <a:schemeClr val="dk1"/>
                          </a:solidFill>
                          <a:effectLst/>
                          <a:latin typeface="+mn-lt"/>
                          <a:ea typeface="+mn-ea"/>
                          <a:cs typeface="+mn-cs"/>
                        </a:rPr>
                        <a:t>3. </a:t>
                      </a:r>
                      <a:r>
                        <a:rPr lang="en-US" sz="1800" b="1" i="0" kern="1200" dirty="0">
                          <a:solidFill>
                            <a:schemeClr val="dk1"/>
                          </a:solidFill>
                          <a:effectLst/>
                          <a:latin typeface="+mn-lt"/>
                          <a:ea typeface="+mn-ea"/>
                          <a:cs typeface="+mn-cs"/>
                        </a:rPr>
                        <a:t>Harder to tune</a:t>
                      </a:r>
                      <a:r>
                        <a:rPr lang="en-US" sz="1800" b="0" i="0" kern="1200" dirty="0">
                          <a:solidFill>
                            <a:schemeClr val="dk1"/>
                          </a:solidFill>
                          <a:effectLst/>
                          <a:latin typeface="+mn-lt"/>
                          <a:ea typeface="+mn-ea"/>
                          <a:cs typeface="+mn-cs"/>
                        </a:rPr>
                        <a:t> as there are too many hyperparameters.</a:t>
                      </a:r>
                    </a:p>
                    <a:p>
                      <a:endParaRPr lang="en-CA" dirty="0"/>
                    </a:p>
                  </a:txBody>
                  <a:tcPr/>
                </a:tc>
                <a:extLst>
                  <a:ext uri="{0D108BD9-81ED-4DB2-BD59-A6C34878D82A}">
                    <a16:rowId xmlns:a16="http://schemas.microsoft.com/office/drawing/2014/main" val="1041766886"/>
                  </a:ext>
                </a:extLst>
              </a:tr>
            </a:tbl>
          </a:graphicData>
        </a:graphic>
      </p:graphicFrame>
    </p:spTree>
    <p:extLst>
      <p:ext uri="{BB962C8B-B14F-4D97-AF65-F5344CB8AC3E}">
        <p14:creationId xmlns:p14="http://schemas.microsoft.com/office/powerpoint/2010/main" val="1767512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2B58-BEC5-4D4E-AD9C-51A595372BA4}"/>
              </a:ext>
            </a:extLst>
          </p:cNvPr>
          <p:cNvSpPr>
            <a:spLocks noGrp="1"/>
          </p:cNvSpPr>
          <p:nvPr>
            <p:ph type="ctrTitle"/>
          </p:nvPr>
        </p:nvSpPr>
        <p:spPr/>
        <p:txBody>
          <a:bodyPr/>
          <a:lstStyle/>
          <a:p>
            <a:r>
              <a:rPr lang="en-CA" dirty="0"/>
              <a:t>Baseline Algorithm Result </a:t>
            </a:r>
          </a:p>
        </p:txBody>
      </p:sp>
    </p:spTree>
    <p:extLst>
      <p:ext uri="{BB962C8B-B14F-4D97-AF65-F5344CB8AC3E}">
        <p14:creationId xmlns:p14="http://schemas.microsoft.com/office/powerpoint/2010/main" val="1736173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7469E-3968-453F-8912-281AEA8B223A}"/>
              </a:ext>
            </a:extLst>
          </p:cNvPr>
          <p:cNvSpPr>
            <a:spLocks noGrp="1"/>
          </p:cNvSpPr>
          <p:nvPr>
            <p:ph type="title"/>
          </p:nvPr>
        </p:nvSpPr>
        <p:spPr>
          <a:xfrm>
            <a:off x="365568" y="392415"/>
            <a:ext cx="8444818" cy="839485"/>
          </a:xfrm>
        </p:spPr>
        <p:txBody>
          <a:bodyPr/>
          <a:lstStyle/>
          <a:p>
            <a:r>
              <a:rPr lang="en-CA" dirty="0"/>
              <a:t>Baseline Classification Algorithm Without Feature Selection - Results</a:t>
            </a:r>
          </a:p>
        </p:txBody>
      </p:sp>
      <p:sp>
        <p:nvSpPr>
          <p:cNvPr id="6" name="Slide Number Placeholder 5">
            <a:extLst>
              <a:ext uri="{FF2B5EF4-FFF2-40B4-BE49-F238E27FC236}">
                <a16:creationId xmlns:a16="http://schemas.microsoft.com/office/drawing/2014/main" id="{B9A760DC-0CF8-49F3-9866-83792BA1A8ED}"/>
              </a:ext>
            </a:extLst>
          </p:cNvPr>
          <p:cNvSpPr>
            <a:spLocks noGrp="1"/>
          </p:cNvSpPr>
          <p:nvPr>
            <p:ph type="sldNum" sz="quarter" idx="4"/>
          </p:nvPr>
        </p:nvSpPr>
        <p:spPr/>
        <p:txBody>
          <a:bodyPr/>
          <a:lstStyle/>
          <a:p>
            <a:fld id="{E9E0D846-2D6A-8643-B2BF-83884A821236}" type="slidenum">
              <a:rPr lang="en-US" smtClean="0"/>
              <a:pPr/>
              <a:t>26</a:t>
            </a:fld>
            <a:endParaRPr lang="en-US" dirty="0"/>
          </a:p>
        </p:txBody>
      </p:sp>
      <p:pic>
        <p:nvPicPr>
          <p:cNvPr id="13" name="Picture 12">
            <a:extLst>
              <a:ext uri="{FF2B5EF4-FFF2-40B4-BE49-F238E27FC236}">
                <a16:creationId xmlns:a16="http://schemas.microsoft.com/office/drawing/2014/main" id="{F18185D5-53B4-4B4B-BDFB-D337B34C9268}"/>
              </a:ext>
            </a:extLst>
          </p:cNvPr>
          <p:cNvPicPr>
            <a:picLocks noChangeAspect="1"/>
          </p:cNvPicPr>
          <p:nvPr/>
        </p:nvPicPr>
        <p:blipFill>
          <a:blip r:embed="rId2"/>
          <a:stretch>
            <a:fillRect/>
          </a:stretch>
        </p:blipFill>
        <p:spPr>
          <a:xfrm>
            <a:off x="0" y="1528657"/>
            <a:ext cx="9144000" cy="3800685"/>
          </a:xfrm>
          <a:prstGeom prst="rect">
            <a:avLst/>
          </a:prstGeom>
        </p:spPr>
      </p:pic>
      <p:sp>
        <p:nvSpPr>
          <p:cNvPr id="15" name="TextBox 14">
            <a:extLst>
              <a:ext uri="{FF2B5EF4-FFF2-40B4-BE49-F238E27FC236}">
                <a16:creationId xmlns:a16="http://schemas.microsoft.com/office/drawing/2014/main" id="{A84746E2-5706-44FC-B974-BFDA3876C3E3}"/>
              </a:ext>
            </a:extLst>
          </p:cNvPr>
          <p:cNvSpPr txBox="1"/>
          <p:nvPr/>
        </p:nvSpPr>
        <p:spPr>
          <a:xfrm>
            <a:off x="0" y="5302933"/>
            <a:ext cx="9128023" cy="461665"/>
          </a:xfrm>
          <a:prstGeom prst="rect">
            <a:avLst/>
          </a:prstGeom>
          <a:noFill/>
        </p:spPr>
        <p:txBody>
          <a:bodyPr wrap="square">
            <a:spAutoFit/>
          </a:bodyPr>
          <a:lstStyle/>
          <a:p>
            <a:pPr marL="285750" indent="-285750">
              <a:buFont typeface="Wingdings" panose="05000000000000000000" pitchFamily="2" charset="2"/>
              <a:buChar char="q"/>
            </a:pPr>
            <a:r>
              <a:rPr lang="en-CA" sz="1200" dirty="0"/>
              <a:t>The result shows that Logistic Regression highest number of TP, however its also has highest number of FP</a:t>
            </a:r>
          </a:p>
          <a:p>
            <a:pPr marL="285750" indent="-285750">
              <a:buFont typeface="Wingdings" panose="05000000000000000000" pitchFamily="2" charset="2"/>
              <a:buChar char="q"/>
            </a:pPr>
            <a:r>
              <a:rPr lang="en-US" sz="1200" dirty="0"/>
              <a:t>Considering all matrix it seems that </a:t>
            </a:r>
            <a:r>
              <a:rPr lang="en-US" sz="1200" dirty="0" err="1"/>
              <a:t>XGBoost</a:t>
            </a:r>
            <a:r>
              <a:rPr lang="en-US" sz="1200" dirty="0"/>
              <a:t> has the best result followed by MLP and RF</a:t>
            </a:r>
            <a:endParaRPr lang="en-CA" sz="1200" dirty="0"/>
          </a:p>
        </p:txBody>
      </p:sp>
    </p:spTree>
    <p:extLst>
      <p:ext uri="{BB962C8B-B14F-4D97-AF65-F5344CB8AC3E}">
        <p14:creationId xmlns:p14="http://schemas.microsoft.com/office/powerpoint/2010/main" val="2126634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2B58-BEC5-4D4E-AD9C-51A595372BA4}"/>
              </a:ext>
            </a:extLst>
          </p:cNvPr>
          <p:cNvSpPr>
            <a:spLocks noGrp="1"/>
          </p:cNvSpPr>
          <p:nvPr>
            <p:ph type="ctrTitle"/>
          </p:nvPr>
        </p:nvSpPr>
        <p:spPr/>
        <p:txBody>
          <a:bodyPr/>
          <a:lstStyle/>
          <a:p>
            <a:r>
              <a:rPr lang="en-CA" dirty="0"/>
              <a:t>Feature Selection Result </a:t>
            </a:r>
          </a:p>
        </p:txBody>
      </p:sp>
    </p:spTree>
    <p:extLst>
      <p:ext uri="{BB962C8B-B14F-4D97-AF65-F5344CB8AC3E}">
        <p14:creationId xmlns:p14="http://schemas.microsoft.com/office/powerpoint/2010/main" val="2124606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87469E-3968-453F-8912-281AEA8B223A}"/>
              </a:ext>
            </a:extLst>
          </p:cNvPr>
          <p:cNvSpPr>
            <a:spLocks noGrp="1"/>
          </p:cNvSpPr>
          <p:nvPr>
            <p:ph type="title"/>
          </p:nvPr>
        </p:nvSpPr>
        <p:spPr>
          <a:xfrm>
            <a:off x="365568" y="392415"/>
            <a:ext cx="8444818" cy="494825"/>
          </a:xfrm>
        </p:spPr>
        <p:txBody>
          <a:bodyPr/>
          <a:lstStyle/>
          <a:p>
            <a:r>
              <a:rPr lang="en-CA" dirty="0"/>
              <a:t>Feature Selection Technics</a:t>
            </a:r>
          </a:p>
        </p:txBody>
      </p:sp>
      <p:sp>
        <p:nvSpPr>
          <p:cNvPr id="6" name="Slide Number Placeholder 5">
            <a:extLst>
              <a:ext uri="{FF2B5EF4-FFF2-40B4-BE49-F238E27FC236}">
                <a16:creationId xmlns:a16="http://schemas.microsoft.com/office/drawing/2014/main" id="{B9A760DC-0CF8-49F3-9866-83792BA1A8ED}"/>
              </a:ext>
            </a:extLst>
          </p:cNvPr>
          <p:cNvSpPr>
            <a:spLocks noGrp="1"/>
          </p:cNvSpPr>
          <p:nvPr>
            <p:ph type="sldNum" sz="quarter" idx="4"/>
          </p:nvPr>
        </p:nvSpPr>
        <p:spPr/>
        <p:txBody>
          <a:bodyPr/>
          <a:lstStyle/>
          <a:p>
            <a:fld id="{E9E0D846-2D6A-8643-B2BF-83884A821236}" type="slidenum">
              <a:rPr lang="en-US" smtClean="0"/>
              <a:pPr/>
              <a:t>28</a:t>
            </a:fld>
            <a:endParaRPr lang="en-US" dirty="0"/>
          </a:p>
        </p:txBody>
      </p:sp>
      <p:sp>
        <p:nvSpPr>
          <p:cNvPr id="8" name="TextBox 7">
            <a:extLst>
              <a:ext uri="{FF2B5EF4-FFF2-40B4-BE49-F238E27FC236}">
                <a16:creationId xmlns:a16="http://schemas.microsoft.com/office/drawing/2014/main" id="{FFAFE3F0-349C-4DD5-82EB-2248AB8D39EC}"/>
              </a:ext>
            </a:extLst>
          </p:cNvPr>
          <p:cNvSpPr txBox="1"/>
          <p:nvPr/>
        </p:nvSpPr>
        <p:spPr>
          <a:xfrm>
            <a:off x="333614" y="812981"/>
            <a:ext cx="8377016" cy="4524315"/>
          </a:xfrm>
          <a:prstGeom prst="rect">
            <a:avLst/>
          </a:prstGeom>
          <a:noFill/>
        </p:spPr>
        <p:txBody>
          <a:bodyPr wrap="square">
            <a:spAutoFit/>
          </a:bodyPr>
          <a:lstStyle/>
          <a:p>
            <a:pPr marL="285750" indent="-285750">
              <a:buFont typeface="Wingdings" panose="05000000000000000000" pitchFamily="2" charset="2"/>
              <a:buChar char="q"/>
            </a:pPr>
            <a:r>
              <a:rPr lang="en-CA" dirty="0"/>
              <a:t>Feature Selection is the process where you automatically or manually select those features which contribute most to your prediction variable or output in which you are interested in. </a:t>
            </a:r>
          </a:p>
          <a:p>
            <a:pPr marL="285750" indent="-285750">
              <a:buFont typeface="Wingdings" panose="05000000000000000000" pitchFamily="2" charset="2"/>
              <a:buChar char="q"/>
            </a:pPr>
            <a:r>
              <a:rPr lang="en-CA" dirty="0"/>
              <a:t>Having irrelevant features in your data can decrease the accuracy of the models and make your model learn based on irrelevant features.</a:t>
            </a:r>
          </a:p>
          <a:p>
            <a:pPr marL="285750" indent="-285750">
              <a:buFont typeface="Wingdings" panose="05000000000000000000" pitchFamily="2" charset="2"/>
              <a:buChar char="q"/>
            </a:pPr>
            <a:r>
              <a:rPr lang="en-CA" dirty="0"/>
              <a:t>How to select features and what are Benefits of performing feature selection before modeling your data?</a:t>
            </a:r>
          </a:p>
          <a:p>
            <a:pPr marL="285750" indent="-285750">
              <a:buFont typeface="Wingdings" panose="05000000000000000000" pitchFamily="2" charset="2"/>
              <a:buChar char="q"/>
            </a:pPr>
            <a:r>
              <a:rPr lang="en-CA" dirty="0"/>
              <a:t>Reduces Overfitting: Less redundant data means less opportunity to make decisions based on noise.</a:t>
            </a:r>
          </a:p>
          <a:p>
            <a:pPr marL="285750" indent="-285750">
              <a:buFont typeface="Wingdings" panose="05000000000000000000" pitchFamily="2" charset="2"/>
              <a:buChar char="q"/>
            </a:pPr>
            <a:r>
              <a:rPr lang="en-CA" dirty="0"/>
              <a:t>Improves Accuracy: Less misleading data means modeling accuracy improves.</a:t>
            </a:r>
          </a:p>
          <a:p>
            <a:pPr marL="285750" indent="-285750">
              <a:buFont typeface="Wingdings" panose="05000000000000000000" pitchFamily="2" charset="2"/>
              <a:buChar char="q"/>
            </a:pPr>
            <a:r>
              <a:rPr lang="en-CA" dirty="0"/>
              <a:t>Reduces Training Time: fewer data points reduce algorithm complexity and algorithms train faster.</a:t>
            </a:r>
          </a:p>
          <a:p>
            <a:pPr marL="285750" indent="-285750">
              <a:buFont typeface="Wingdings" panose="05000000000000000000" pitchFamily="2" charset="2"/>
              <a:buChar char="q"/>
            </a:pPr>
            <a:r>
              <a:rPr lang="en-CA" dirty="0"/>
              <a:t>The feature selection algorithms can be divided in to three categories: </a:t>
            </a:r>
          </a:p>
          <a:p>
            <a:pPr marL="742950" lvl="1" indent="-285750">
              <a:buFont typeface="Wingdings" panose="05000000000000000000" pitchFamily="2" charset="2"/>
              <a:buChar char="§"/>
            </a:pPr>
            <a:r>
              <a:rPr lang="en-CA" dirty="0"/>
              <a:t>filter method, </a:t>
            </a:r>
          </a:p>
          <a:p>
            <a:pPr marL="742950" lvl="1" indent="-285750">
              <a:buFont typeface="Wingdings" panose="05000000000000000000" pitchFamily="2" charset="2"/>
              <a:buChar char="§"/>
            </a:pPr>
            <a:r>
              <a:rPr lang="en-CA" dirty="0"/>
              <a:t>wrapper method, and </a:t>
            </a:r>
          </a:p>
          <a:p>
            <a:pPr marL="742950" lvl="1" indent="-285750">
              <a:buFont typeface="Wingdings" panose="05000000000000000000" pitchFamily="2" charset="2"/>
              <a:buChar char="§"/>
            </a:pPr>
            <a:r>
              <a:rPr lang="en-CA" dirty="0"/>
              <a:t>embedded method.</a:t>
            </a:r>
          </a:p>
        </p:txBody>
      </p:sp>
    </p:spTree>
    <p:extLst>
      <p:ext uri="{BB962C8B-B14F-4D97-AF65-F5344CB8AC3E}">
        <p14:creationId xmlns:p14="http://schemas.microsoft.com/office/powerpoint/2010/main" val="1933397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43778-47A8-4174-9F15-F284F49BD4EF}"/>
              </a:ext>
            </a:extLst>
          </p:cNvPr>
          <p:cNvSpPr>
            <a:spLocks noGrp="1"/>
          </p:cNvSpPr>
          <p:nvPr>
            <p:ph type="title"/>
          </p:nvPr>
        </p:nvSpPr>
        <p:spPr>
          <a:xfrm>
            <a:off x="365568" y="190501"/>
            <a:ext cx="8444818" cy="567040"/>
          </a:xfrm>
        </p:spPr>
        <p:txBody>
          <a:bodyPr/>
          <a:lstStyle/>
          <a:p>
            <a:r>
              <a:rPr lang="en-US" dirty="0"/>
              <a:t>Feature selected by Featuring Techniques</a:t>
            </a:r>
            <a:endParaRPr lang="en-CA" dirty="0"/>
          </a:p>
        </p:txBody>
      </p:sp>
      <p:sp>
        <p:nvSpPr>
          <p:cNvPr id="6" name="Slide Number Placeholder 5">
            <a:extLst>
              <a:ext uri="{FF2B5EF4-FFF2-40B4-BE49-F238E27FC236}">
                <a16:creationId xmlns:a16="http://schemas.microsoft.com/office/drawing/2014/main" id="{2851DD94-F2C4-405F-89A1-26DBA2D02FE8}"/>
              </a:ext>
            </a:extLst>
          </p:cNvPr>
          <p:cNvSpPr>
            <a:spLocks noGrp="1"/>
          </p:cNvSpPr>
          <p:nvPr>
            <p:ph type="sldNum" sz="quarter" idx="4"/>
          </p:nvPr>
        </p:nvSpPr>
        <p:spPr/>
        <p:txBody>
          <a:bodyPr/>
          <a:lstStyle/>
          <a:p>
            <a:fld id="{E9E0D846-2D6A-8643-B2BF-83884A821236}" type="slidenum">
              <a:rPr lang="en-US" smtClean="0"/>
              <a:pPr/>
              <a:t>29</a:t>
            </a:fld>
            <a:endParaRPr lang="en-US" dirty="0"/>
          </a:p>
        </p:txBody>
      </p:sp>
      <p:pic>
        <p:nvPicPr>
          <p:cNvPr id="10" name="Picture 9">
            <a:extLst>
              <a:ext uri="{FF2B5EF4-FFF2-40B4-BE49-F238E27FC236}">
                <a16:creationId xmlns:a16="http://schemas.microsoft.com/office/drawing/2014/main" id="{C6844EA5-AD19-452A-B3F6-EB17E7FE4B4E}"/>
              </a:ext>
            </a:extLst>
          </p:cNvPr>
          <p:cNvPicPr>
            <a:picLocks noChangeAspect="1"/>
          </p:cNvPicPr>
          <p:nvPr/>
        </p:nvPicPr>
        <p:blipFill>
          <a:blip r:embed="rId2"/>
          <a:stretch>
            <a:fillRect/>
          </a:stretch>
        </p:blipFill>
        <p:spPr>
          <a:xfrm>
            <a:off x="81020" y="947377"/>
            <a:ext cx="9012937" cy="4892108"/>
          </a:xfrm>
          <a:prstGeom prst="rect">
            <a:avLst/>
          </a:prstGeom>
        </p:spPr>
      </p:pic>
      <p:sp>
        <p:nvSpPr>
          <p:cNvPr id="12" name="TextBox 11">
            <a:extLst>
              <a:ext uri="{FF2B5EF4-FFF2-40B4-BE49-F238E27FC236}">
                <a16:creationId xmlns:a16="http://schemas.microsoft.com/office/drawing/2014/main" id="{2C88BD57-5C02-40B3-BB1A-DA9B6F08EDBC}"/>
              </a:ext>
            </a:extLst>
          </p:cNvPr>
          <p:cNvSpPr txBox="1"/>
          <p:nvPr/>
        </p:nvSpPr>
        <p:spPr>
          <a:xfrm>
            <a:off x="1548143" y="5928835"/>
            <a:ext cx="5287223" cy="738664"/>
          </a:xfrm>
          <a:prstGeom prst="rect">
            <a:avLst/>
          </a:prstGeom>
          <a:noFill/>
        </p:spPr>
        <p:txBody>
          <a:bodyPr wrap="square">
            <a:spAutoFit/>
          </a:bodyPr>
          <a:lstStyle/>
          <a:p>
            <a:pPr marL="285750" indent="-285750">
              <a:buFont typeface="Wingdings" panose="05000000000000000000" pitchFamily="2" charset="2"/>
              <a:buChar char="q"/>
            </a:pPr>
            <a:r>
              <a:rPr lang="en-CA" sz="1400" dirty="0"/>
              <a:t>Classification with Wrapper Feature Selection - Forward feature selection did not reduced any more features and retains all 14 columns as the baseline models </a:t>
            </a:r>
          </a:p>
        </p:txBody>
      </p:sp>
    </p:spTree>
    <p:extLst>
      <p:ext uri="{BB962C8B-B14F-4D97-AF65-F5344CB8AC3E}">
        <p14:creationId xmlns:p14="http://schemas.microsoft.com/office/powerpoint/2010/main" val="3414440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588C8-75BA-4300-A020-FD6CAC85B676}"/>
              </a:ext>
            </a:extLst>
          </p:cNvPr>
          <p:cNvSpPr>
            <a:spLocks noGrp="1"/>
          </p:cNvSpPr>
          <p:nvPr>
            <p:ph type="title"/>
          </p:nvPr>
        </p:nvSpPr>
        <p:spPr>
          <a:xfrm>
            <a:off x="473723" y="559563"/>
            <a:ext cx="8444818" cy="609325"/>
          </a:xfrm>
        </p:spPr>
        <p:txBody>
          <a:bodyPr/>
          <a:lstStyle/>
          <a:p>
            <a:r>
              <a:rPr lang="en-CA" dirty="0"/>
              <a:t>Problem Statement</a:t>
            </a:r>
          </a:p>
        </p:txBody>
      </p:sp>
      <p:sp>
        <p:nvSpPr>
          <p:cNvPr id="3" name="Content Placeholder 2">
            <a:extLst>
              <a:ext uri="{FF2B5EF4-FFF2-40B4-BE49-F238E27FC236}">
                <a16:creationId xmlns:a16="http://schemas.microsoft.com/office/drawing/2014/main" id="{91033734-A318-4DE7-BED5-6D4FD8DEB698}"/>
              </a:ext>
            </a:extLst>
          </p:cNvPr>
          <p:cNvSpPr>
            <a:spLocks noGrp="1"/>
          </p:cNvSpPr>
          <p:nvPr>
            <p:ph idx="1"/>
          </p:nvPr>
        </p:nvSpPr>
        <p:spPr>
          <a:xfrm>
            <a:off x="349591" y="1096538"/>
            <a:ext cx="8444818" cy="4919251"/>
          </a:xfrm>
        </p:spPr>
        <p:txBody>
          <a:bodyPr>
            <a:normAutofit fontScale="92500" lnSpcReduction="10000"/>
          </a:bodyPr>
          <a:lstStyle/>
          <a:p>
            <a:pPr algn="just"/>
            <a:r>
              <a:rPr lang="en-IN" b="1" dirty="0"/>
              <a:t>Abstract</a:t>
            </a:r>
            <a:r>
              <a:rPr lang="en-IN" dirty="0"/>
              <a:t>-Data from a marketing campaign run by Portugal Bank Marketing dataset is examined. The campaign’s aim was to increase customers’ subscription rates to fixed-term deposit. A number of machine learning algorithms are implemented including data pre-processing techniques to answer the question: How can banks successfully market these products in the most efficient way possible and with the highest possible rate of success? </a:t>
            </a:r>
          </a:p>
          <a:p>
            <a:pPr marL="0" indent="0" algn="just">
              <a:buNone/>
            </a:pPr>
            <a:endParaRPr lang="en-US" b="1" dirty="0"/>
          </a:p>
          <a:p>
            <a:pPr algn="just"/>
            <a:r>
              <a:rPr lang="en-US" b="1" dirty="0"/>
              <a:t>Goal</a:t>
            </a:r>
            <a:r>
              <a:rPr lang="en-US" dirty="0"/>
              <a:t>-</a:t>
            </a:r>
            <a:r>
              <a:rPr lang="en-IN" dirty="0"/>
              <a:t>The classification goal is to predict if the client will subscribe (yes/no) a term deposit(variable y).</a:t>
            </a:r>
            <a:endParaRPr lang="en-US" dirty="0"/>
          </a:p>
          <a:p>
            <a:pPr algn="just"/>
            <a:endParaRPr lang="en-US" dirty="0"/>
          </a:p>
          <a:p>
            <a:pPr algn="just"/>
            <a:r>
              <a:rPr lang="en-US" dirty="0"/>
              <a:t>To improvise the marketing campaign of bank by analyzing the past sampling data and identify  right target customer.</a:t>
            </a:r>
          </a:p>
          <a:p>
            <a:endParaRPr lang="en-CA" dirty="0"/>
          </a:p>
        </p:txBody>
      </p:sp>
      <p:sp>
        <p:nvSpPr>
          <p:cNvPr id="5" name="Slide Number Placeholder 4">
            <a:extLst>
              <a:ext uri="{FF2B5EF4-FFF2-40B4-BE49-F238E27FC236}">
                <a16:creationId xmlns:a16="http://schemas.microsoft.com/office/drawing/2014/main" id="{1CAAE434-407E-451A-A876-38AAE3723544}"/>
              </a:ext>
            </a:extLst>
          </p:cNvPr>
          <p:cNvSpPr>
            <a:spLocks noGrp="1"/>
          </p:cNvSpPr>
          <p:nvPr>
            <p:ph type="sldNum" sz="quarter" idx="4"/>
          </p:nvPr>
        </p:nvSpPr>
        <p:spPr/>
        <p:txBody>
          <a:bodyPr/>
          <a:lstStyle/>
          <a:p>
            <a:fld id="{E1497D35-93D5-5047-9160-8F9C97C9D015}" type="slidenum">
              <a:rPr lang="en-US" smtClean="0"/>
              <a:pPr/>
              <a:t>3</a:t>
            </a:fld>
            <a:endParaRPr lang="en-US" dirty="0"/>
          </a:p>
        </p:txBody>
      </p:sp>
    </p:spTree>
    <p:extLst>
      <p:ext uri="{BB962C8B-B14F-4D97-AF65-F5344CB8AC3E}">
        <p14:creationId xmlns:p14="http://schemas.microsoft.com/office/powerpoint/2010/main" val="42141991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A128B5-70D1-405B-A187-416964C5FF0F}"/>
              </a:ext>
            </a:extLst>
          </p:cNvPr>
          <p:cNvSpPr>
            <a:spLocks noGrp="1"/>
          </p:cNvSpPr>
          <p:nvPr>
            <p:ph type="title"/>
          </p:nvPr>
        </p:nvSpPr>
        <p:spPr/>
        <p:txBody>
          <a:bodyPr/>
          <a:lstStyle/>
          <a:p>
            <a:r>
              <a:rPr lang="en-US" dirty="0"/>
              <a:t>Results of the feature selection</a:t>
            </a:r>
            <a:endParaRPr lang="en-CA" dirty="0"/>
          </a:p>
        </p:txBody>
      </p:sp>
      <p:sp>
        <p:nvSpPr>
          <p:cNvPr id="6" name="Slide Number Placeholder 5">
            <a:extLst>
              <a:ext uri="{FF2B5EF4-FFF2-40B4-BE49-F238E27FC236}">
                <a16:creationId xmlns:a16="http://schemas.microsoft.com/office/drawing/2014/main" id="{847504CE-70C7-4BA2-BB0D-EED26E013296}"/>
              </a:ext>
            </a:extLst>
          </p:cNvPr>
          <p:cNvSpPr>
            <a:spLocks noGrp="1"/>
          </p:cNvSpPr>
          <p:nvPr>
            <p:ph type="sldNum" sz="quarter" idx="4"/>
          </p:nvPr>
        </p:nvSpPr>
        <p:spPr/>
        <p:txBody>
          <a:bodyPr/>
          <a:lstStyle/>
          <a:p>
            <a:fld id="{E9E0D846-2D6A-8643-B2BF-83884A821236}" type="slidenum">
              <a:rPr lang="en-US" smtClean="0"/>
              <a:pPr/>
              <a:t>30</a:t>
            </a:fld>
            <a:endParaRPr lang="en-US" dirty="0"/>
          </a:p>
        </p:txBody>
      </p:sp>
      <p:pic>
        <p:nvPicPr>
          <p:cNvPr id="7" name="Picture 6">
            <a:extLst>
              <a:ext uri="{FF2B5EF4-FFF2-40B4-BE49-F238E27FC236}">
                <a16:creationId xmlns:a16="http://schemas.microsoft.com/office/drawing/2014/main" id="{EB50F04B-FE52-4EC6-9732-4788916F16BE}"/>
              </a:ext>
            </a:extLst>
          </p:cNvPr>
          <p:cNvPicPr>
            <a:picLocks noChangeAspect="1"/>
          </p:cNvPicPr>
          <p:nvPr/>
        </p:nvPicPr>
        <p:blipFill>
          <a:blip r:embed="rId2"/>
          <a:stretch>
            <a:fillRect/>
          </a:stretch>
        </p:blipFill>
        <p:spPr>
          <a:xfrm>
            <a:off x="365568" y="927339"/>
            <a:ext cx="7889681" cy="5138483"/>
          </a:xfrm>
          <a:prstGeom prst="rect">
            <a:avLst/>
          </a:prstGeom>
        </p:spPr>
      </p:pic>
      <p:sp>
        <p:nvSpPr>
          <p:cNvPr id="8" name="TextBox 7">
            <a:extLst>
              <a:ext uri="{FF2B5EF4-FFF2-40B4-BE49-F238E27FC236}">
                <a16:creationId xmlns:a16="http://schemas.microsoft.com/office/drawing/2014/main" id="{7B8B7F6C-F4B9-406D-883F-5A17B20648EF}"/>
              </a:ext>
            </a:extLst>
          </p:cNvPr>
          <p:cNvSpPr txBox="1"/>
          <p:nvPr/>
        </p:nvSpPr>
        <p:spPr>
          <a:xfrm>
            <a:off x="3187126" y="1396974"/>
            <a:ext cx="569073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Found the most powerful features that were selected by Filter Method of Mutual Information Gain, which ranked based on evaluation of the gain of each variable in the context of the target variable.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model ranked accordingly to importance with the best 5 feature which are '</a:t>
            </a:r>
            <a:r>
              <a:rPr lang="en-US" dirty="0" err="1"/>
              <a:t>cons.price.idx</a:t>
            </a:r>
            <a:r>
              <a:rPr lang="en-US" dirty="0"/>
              <a:t>', 'duration', '</a:t>
            </a:r>
            <a:r>
              <a:rPr lang="en-US" dirty="0" err="1"/>
              <a:t>nr.employed</a:t>
            </a:r>
            <a:r>
              <a:rPr lang="en-US" dirty="0"/>
              <a:t>', 'month', and 'contact'. </a:t>
            </a:r>
            <a:endParaRPr lang="en-CA" dirty="0"/>
          </a:p>
        </p:txBody>
      </p:sp>
    </p:spTree>
    <p:extLst>
      <p:ext uri="{BB962C8B-B14F-4D97-AF65-F5344CB8AC3E}">
        <p14:creationId xmlns:p14="http://schemas.microsoft.com/office/powerpoint/2010/main" val="2489377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064CAD-EB0B-4D72-BA54-E714EF61BD67}"/>
              </a:ext>
            </a:extLst>
          </p:cNvPr>
          <p:cNvSpPr>
            <a:spLocks noGrp="1"/>
          </p:cNvSpPr>
          <p:nvPr>
            <p:ph type="title"/>
          </p:nvPr>
        </p:nvSpPr>
        <p:spPr>
          <a:xfrm>
            <a:off x="365568" y="392415"/>
            <a:ext cx="8444818" cy="547385"/>
          </a:xfrm>
        </p:spPr>
        <p:txBody>
          <a:bodyPr/>
          <a:lstStyle/>
          <a:p>
            <a:r>
              <a:rPr lang="en-CA" dirty="0"/>
              <a:t>CONFUSION MATRIX</a:t>
            </a:r>
          </a:p>
        </p:txBody>
      </p:sp>
      <p:sp>
        <p:nvSpPr>
          <p:cNvPr id="6" name="Slide Number Placeholder 5">
            <a:extLst>
              <a:ext uri="{FF2B5EF4-FFF2-40B4-BE49-F238E27FC236}">
                <a16:creationId xmlns:a16="http://schemas.microsoft.com/office/drawing/2014/main" id="{B1DE2C3C-222E-4456-B2D7-560A712F8DC9}"/>
              </a:ext>
            </a:extLst>
          </p:cNvPr>
          <p:cNvSpPr>
            <a:spLocks noGrp="1"/>
          </p:cNvSpPr>
          <p:nvPr>
            <p:ph type="sldNum" sz="quarter" idx="4"/>
          </p:nvPr>
        </p:nvSpPr>
        <p:spPr/>
        <p:txBody>
          <a:bodyPr/>
          <a:lstStyle/>
          <a:p>
            <a:fld id="{E9E0D846-2D6A-8643-B2BF-83884A821236}" type="slidenum">
              <a:rPr lang="en-US" smtClean="0"/>
              <a:pPr/>
              <a:t>31</a:t>
            </a:fld>
            <a:endParaRPr lang="en-US" dirty="0"/>
          </a:p>
        </p:txBody>
      </p:sp>
      <p:graphicFrame>
        <p:nvGraphicFramePr>
          <p:cNvPr id="7" name="Table 6">
            <a:extLst>
              <a:ext uri="{FF2B5EF4-FFF2-40B4-BE49-F238E27FC236}">
                <a16:creationId xmlns:a16="http://schemas.microsoft.com/office/drawing/2014/main" id="{5DEB0A18-D64C-4BBC-BAE8-6D78F8784750}"/>
              </a:ext>
            </a:extLst>
          </p:cNvPr>
          <p:cNvGraphicFramePr>
            <a:graphicFrameLocks noGrp="1"/>
          </p:cNvGraphicFramePr>
          <p:nvPr>
            <p:extLst>
              <p:ext uri="{D42A27DB-BD31-4B8C-83A1-F6EECF244321}">
                <p14:modId xmlns:p14="http://schemas.microsoft.com/office/powerpoint/2010/main" val="262395544"/>
              </p:ext>
            </p:extLst>
          </p:nvPr>
        </p:nvGraphicFramePr>
        <p:xfrm>
          <a:off x="538301" y="939800"/>
          <a:ext cx="8240131" cy="4889502"/>
        </p:xfrm>
        <a:graphic>
          <a:graphicData uri="http://schemas.openxmlformats.org/drawingml/2006/table">
            <a:tbl>
              <a:tblPr/>
              <a:tblGrid>
                <a:gridCol w="1737714">
                  <a:extLst>
                    <a:ext uri="{9D8B030D-6E8A-4147-A177-3AD203B41FA5}">
                      <a16:colId xmlns:a16="http://schemas.microsoft.com/office/drawing/2014/main" val="3031360789"/>
                    </a:ext>
                  </a:extLst>
                </a:gridCol>
                <a:gridCol w="1423805">
                  <a:extLst>
                    <a:ext uri="{9D8B030D-6E8A-4147-A177-3AD203B41FA5}">
                      <a16:colId xmlns:a16="http://schemas.microsoft.com/office/drawing/2014/main" val="2783610546"/>
                    </a:ext>
                  </a:extLst>
                </a:gridCol>
                <a:gridCol w="1457439">
                  <a:extLst>
                    <a:ext uri="{9D8B030D-6E8A-4147-A177-3AD203B41FA5}">
                      <a16:colId xmlns:a16="http://schemas.microsoft.com/office/drawing/2014/main" val="147025759"/>
                    </a:ext>
                  </a:extLst>
                </a:gridCol>
                <a:gridCol w="1165951">
                  <a:extLst>
                    <a:ext uri="{9D8B030D-6E8A-4147-A177-3AD203B41FA5}">
                      <a16:colId xmlns:a16="http://schemas.microsoft.com/office/drawing/2014/main" val="3877350648"/>
                    </a:ext>
                  </a:extLst>
                </a:gridCol>
                <a:gridCol w="1255639">
                  <a:extLst>
                    <a:ext uri="{9D8B030D-6E8A-4147-A177-3AD203B41FA5}">
                      <a16:colId xmlns:a16="http://schemas.microsoft.com/office/drawing/2014/main" val="254932753"/>
                    </a:ext>
                  </a:extLst>
                </a:gridCol>
                <a:gridCol w="1199583">
                  <a:extLst>
                    <a:ext uri="{9D8B030D-6E8A-4147-A177-3AD203B41FA5}">
                      <a16:colId xmlns:a16="http://schemas.microsoft.com/office/drawing/2014/main" val="2993337590"/>
                    </a:ext>
                  </a:extLst>
                </a:gridCol>
              </a:tblGrid>
              <a:tr h="288963">
                <a:tc>
                  <a:txBody>
                    <a:bodyPr/>
                    <a:lstStyle/>
                    <a:p>
                      <a:pPr algn="ctr" fontAlgn="ctr"/>
                      <a:r>
                        <a:rPr lang="en-CA" sz="800" b="1" i="0" u="none" strike="noStrike">
                          <a:solidFill>
                            <a:srgbClr val="000000"/>
                          </a:solidFill>
                          <a:effectLst/>
                          <a:latin typeface="Times New Roman" panose="02020603050405020304" pitchFamily="18" charset="0"/>
                        </a:rPr>
                        <a:t>CONFUSION MATRIX</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CA" sz="800" b="0" i="0" u="none" strike="noStrike">
                          <a:solidFill>
                            <a:srgbClr val="000000"/>
                          </a:solidFill>
                          <a:effectLst/>
                          <a:latin typeface="Times New Roman" panose="02020603050405020304" pitchFamily="18" charset="0"/>
                        </a:rPr>
                        <a:t>Logistic Regression (LR)</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CA" sz="800" b="0" i="0" u="none" strike="noStrike">
                          <a:solidFill>
                            <a:srgbClr val="000000"/>
                          </a:solidFill>
                          <a:effectLst/>
                          <a:latin typeface="Times New Roman" panose="02020603050405020304" pitchFamily="18" charset="0"/>
                        </a:rPr>
                        <a:t>Multi-Layer Perceptron (MPL)</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CA" sz="800" b="0" i="0" u="none" strike="noStrike">
                          <a:solidFill>
                            <a:srgbClr val="000000"/>
                          </a:solidFill>
                          <a:effectLst/>
                          <a:latin typeface="Times New Roman" panose="02020603050405020304" pitchFamily="18" charset="0"/>
                        </a:rPr>
                        <a:t>Support Vector Machine (SVM)</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CA" sz="800" b="0" i="0" u="none" strike="noStrike">
                          <a:solidFill>
                            <a:srgbClr val="000000"/>
                          </a:solidFill>
                          <a:effectLst/>
                          <a:latin typeface="Times New Roman" panose="02020603050405020304" pitchFamily="18" charset="0"/>
                        </a:rPr>
                        <a:t>Random Forest (RF)</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ctr"/>
                      <a:r>
                        <a:rPr lang="en-CA" sz="800" b="0" i="0" u="none" strike="noStrike">
                          <a:solidFill>
                            <a:srgbClr val="000000"/>
                          </a:solidFill>
                          <a:effectLst/>
                          <a:latin typeface="Times New Roman" panose="02020603050405020304" pitchFamily="18" charset="0"/>
                        </a:rPr>
                        <a:t>XG Boost (XGB). </a:t>
                      </a:r>
                    </a:p>
                  </a:txBody>
                  <a:tcPr marL="5347" marR="5347" marT="534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926975057"/>
                  </a:ext>
                </a:extLst>
              </a:tr>
              <a:tr h="291408">
                <a:tc>
                  <a:txBody>
                    <a:bodyPr/>
                    <a:lstStyle/>
                    <a:p>
                      <a:pPr algn="l" fontAlgn="b"/>
                      <a:r>
                        <a:rPr lang="en-US" sz="800" b="0" i="0" u="none" strike="noStrike">
                          <a:solidFill>
                            <a:srgbClr val="000000"/>
                          </a:solidFill>
                          <a:effectLst/>
                          <a:latin typeface="Times New Roman" panose="02020603050405020304" pitchFamily="18" charset="0"/>
                        </a:rPr>
                        <a:t>Baseline Model with 15 Features</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CA" sz="800" b="0" i="0" u="none" strike="noStrike">
                          <a:solidFill>
                            <a:srgbClr val="000000"/>
                          </a:solidFill>
                          <a:effectLst/>
                          <a:latin typeface="Calibri" panose="020F0502020204030204" pitchFamily="34"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CA" sz="800" b="0" i="0" u="none" strike="noStrike">
                          <a:solidFill>
                            <a:srgbClr val="000000"/>
                          </a:solidFill>
                          <a:effectLst/>
                          <a:latin typeface="Calibri" panose="020F0502020204030204" pitchFamily="34"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5359654"/>
                  </a:ext>
                </a:extLst>
              </a:tr>
              <a:tr h="161205">
                <a:tc>
                  <a:txBody>
                    <a:bodyPr/>
                    <a:lstStyle/>
                    <a:p>
                      <a:pPr algn="l" fontAlgn="b"/>
                      <a:r>
                        <a:rPr lang="en-CA" sz="800" b="0" i="0" u="none" strike="noStrike">
                          <a:solidFill>
                            <a:srgbClr val="000000"/>
                          </a:solidFill>
                          <a:effectLst/>
                          <a:latin typeface="Times New Roman" panose="02020603050405020304" pitchFamily="18" charset="0"/>
                        </a:rPr>
                        <a:t>True Positive (TP)</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619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302</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560</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589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475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90737016"/>
                  </a:ext>
                </a:extLst>
              </a:tr>
              <a:tr h="161205">
                <a:tc>
                  <a:txBody>
                    <a:bodyPr/>
                    <a:lstStyle/>
                    <a:p>
                      <a:pPr algn="l" fontAlgn="b"/>
                      <a:r>
                        <a:rPr lang="en-CA" sz="800" b="0" i="0" u="none" strike="noStrike">
                          <a:solidFill>
                            <a:srgbClr val="000000"/>
                          </a:solidFill>
                          <a:effectLst/>
                          <a:latin typeface="Times New Roman" panose="02020603050405020304" pitchFamily="18" charset="0"/>
                        </a:rPr>
                        <a:t>True Negative (TN)</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5567</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6829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6277</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6299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6599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200533094"/>
                  </a:ext>
                </a:extLst>
              </a:tr>
              <a:tr h="161205">
                <a:tc>
                  <a:txBody>
                    <a:bodyPr/>
                    <a:lstStyle/>
                    <a:p>
                      <a:pPr algn="l" fontAlgn="b"/>
                      <a:r>
                        <a:rPr lang="en-CA" sz="800" b="0" i="0" u="none" strike="noStrike">
                          <a:solidFill>
                            <a:srgbClr val="000000"/>
                          </a:solidFill>
                          <a:effectLst/>
                          <a:latin typeface="Times New Roman" panose="02020603050405020304" pitchFamily="18" charset="0"/>
                        </a:rPr>
                        <a:t>False Positive (FP)</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1695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433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985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963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663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488151206"/>
                  </a:ext>
                </a:extLst>
              </a:tr>
              <a:tr h="161205">
                <a:tc>
                  <a:txBody>
                    <a:bodyPr/>
                    <a:lstStyle/>
                    <a:p>
                      <a:pPr algn="l" fontAlgn="b"/>
                      <a:r>
                        <a:rPr lang="en-CA" sz="800" b="0" i="0" u="none" strike="noStrike">
                          <a:solidFill>
                            <a:srgbClr val="000000"/>
                          </a:solidFill>
                          <a:effectLst/>
                          <a:latin typeface="Times New Roman" panose="02020603050405020304" pitchFamily="18" charset="0"/>
                        </a:rPr>
                        <a:t>False Negative (FN)</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354</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671</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413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384</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498</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733923198"/>
                  </a:ext>
                </a:extLst>
              </a:tr>
              <a:tr h="576617">
                <a:tc>
                  <a:txBody>
                    <a:bodyPr/>
                    <a:lstStyle/>
                    <a:p>
                      <a:pPr algn="l" fontAlgn="b"/>
                      <a:r>
                        <a:rPr lang="en-US" sz="800" b="0" i="0" u="none" strike="noStrike" dirty="0">
                          <a:solidFill>
                            <a:srgbClr val="000000"/>
                          </a:solidFill>
                          <a:effectLst/>
                          <a:latin typeface="Times New Roman" panose="02020603050405020304" pitchFamily="18" charset="0"/>
                        </a:rPr>
                        <a:t>Classification with Filter Methods for Feature Selection - Mutual Information</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7548975"/>
                  </a:ext>
                </a:extLst>
              </a:tr>
              <a:tr h="161205">
                <a:tc>
                  <a:txBody>
                    <a:bodyPr/>
                    <a:lstStyle/>
                    <a:p>
                      <a:pPr algn="l" fontAlgn="b"/>
                      <a:r>
                        <a:rPr lang="en-CA" sz="800" b="0" i="0" u="none" strike="noStrike">
                          <a:solidFill>
                            <a:srgbClr val="000000"/>
                          </a:solidFill>
                          <a:effectLst/>
                          <a:latin typeface="Times New Roman" panose="02020603050405020304" pitchFamily="18" charset="0"/>
                        </a:rPr>
                        <a:t>True Positive (TP)</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648</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565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593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558</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498</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486265198"/>
                  </a:ext>
                </a:extLst>
              </a:tr>
              <a:tr h="161205">
                <a:tc>
                  <a:txBody>
                    <a:bodyPr/>
                    <a:lstStyle/>
                    <a:p>
                      <a:pPr algn="l" fontAlgn="b"/>
                      <a:r>
                        <a:rPr lang="en-CA" sz="800" b="0" i="0" u="none" strike="noStrike">
                          <a:solidFill>
                            <a:srgbClr val="000000"/>
                          </a:solidFill>
                          <a:effectLst/>
                          <a:latin typeface="Times New Roman" panose="02020603050405020304" pitchFamily="18" charset="0"/>
                        </a:rPr>
                        <a:t>True Negative (TN)</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5651</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5917</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6189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6423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6577</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513465274"/>
                  </a:ext>
                </a:extLst>
              </a:tr>
              <a:tr h="161205">
                <a:tc>
                  <a:txBody>
                    <a:bodyPr/>
                    <a:lstStyle/>
                    <a:p>
                      <a:pPr algn="l" fontAlgn="b"/>
                      <a:r>
                        <a:rPr lang="en-CA" sz="800" b="0" i="0" u="none" strike="noStrike">
                          <a:solidFill>
                            <a:srgbClr val="000000"/>
                          </a:solidFill>
                          <a:effectLst/>
                          <a:latin typeface="Times New Roman" panose="02020603050405020304" pitchFamily="18" charset="0"/>
                        </a:rPr>
                        <a:t>False Positive (FP)</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1611</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1345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1073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839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685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532254308"/>
                  </a:ext>
                </a:extLst>
              </a:tr>
              <a:tr h="161205">
                <a:tc>
                  <a:txBody>
                    <a:bodyPr/>
                    <a:lstStyle/>
                    <a:p>
                      <a:pPr algn="l" fontAlgn="b"/>
                      <a:r>
                        <a:rPr lang="en-CA" sz="800" b="0" i="0" u="none" strike="noStrike">
                          <a:solidFill>
                            <a:srgbClr val="000000"/>
                          </a:solidFill>
                          <a:effectLst/>
                          <a:latin typeface="Times New Roman" panose="02020603050405020304" pitchFamily="18" charset="0"/>
                        </a:rPr>
                        <a:t>False Negative (FN)</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325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408</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380</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415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475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1454873733"/>
                  </a:ext>
                </a:extLst>
              </a:tr>
              <a:tr h="576617">
                <a:tc>
                  <a:txBody>
                    <a:bodyPr/>
                    <a:lstStyle/>
                    <a:p>
                      <a:pPr algn="l" fontAlgn="b"/>
                      <a:r>
                        <a:rPr lang="en-US" sz="800" b="0" i="0" u="none" strike="noStrike">
                          <a:solidFill>
                            <a:srgbClr val="000000"/>
                          </a:solidFill>
                          <a:effectLst/>
                          <a:latin typeface="Times New Roman" panose="02020603050405020304" pitchFamily="18" charset="0"/>
                        </a:rPr>
                        <a:t>Classification with Wrapper Feature Selection - Forward feature selection</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13103"/>
                  </a:ext>
                </a:extLst>
              </a:tr>
              <a:tr h="161205">
                <a:tc>
                  <a:txBody>
                    <a:bodyPr/>
                    <a:lstStyle/>
                    <a:p>
                      <a:pPr algn="l" fontAlgn="b"/>
                      <a:r>
                        <a:rPr lang="en-CA" sz="800" b="0" i="0" u="none" strike="noStrike">
                          <a:solidFill>
                            <a:srgbClr val="000000"/>
                          </a:solidFill>
                          <a:effectLst/>
                          <a:latin typeface="Times New Roman" panose="02020603050405020304" pitchFamily="18" charset="0"/>
                        </a:rPr>
                        <a:t>True Positive (TP)</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619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302</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560</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588</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475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195673612"/>
                  </a:ext>
                </a:extLst>
              </a:tr>
              <a:tr h="161205">
                <a:tc>
                  <a:txBody>
                    <a:bodyPr/>
                    <a:lstStyle/>
                    <a:p>
                      <a:pPr algn="l" fontAlgn="b"/>
                      <a:r>
                        <a:rPr lang="en-CA" sz="800" b="0" i="0" u="none" strike="noStrike">
                          <a:solidFill>
                            <a:srgbClr val="000000"/>
                          </a:solidFill>
                          <a:effectLst/>
                          <a:latin typeface="Times New Roman" panose="02020603050405020304" pitchFamily="18" charset="0"/>
                        </a:rPr>
                        <a:t>True Negative (TN)</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5567</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6829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6277</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6249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6599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035602591"/>
                  </a:ext>
                </a:extLst>
              </a:tr>
              <a:tr h="161205">
                <a:tc>
                  <a:txBody>
                    <a:bodyPr/>
                    <a:lstStyle/>
                    <a:p>
                      <a:pPr algn="l" fontAlgn="b"/>
                      <a:r>
                        <a:rPr lang="en-CA" sz="800" b="0" i="0" u="none" strike="noStrike">
                          <a:solidFill>
                            <a:srgbClr val="000000"/>
                          </a:solidFill>
                          <a:effectLst/>
                          <a:latin typeface="Times New Roman" panose="02020603050405020304" pitchFamily="18" charset="0"/>
                        </a:rPr>
                        <a:t>False Positive (FP)</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1695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433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985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1013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663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4113738856"/>
                  </a:ext>
                </a:extLst>
              </a:tr>
              <a:tr h="161205">
                <a:tc>
                  <a:txBody>
                    <a:bodyPr/>
                    <a:lstStyle/>
                    <a:p>
                      <a:pPr algn="l" fontAlgn="b"/>
                      <a:r>
                        <a:rPr lang="en-CA" sz="800" b="0" i="0" u="none" strike="noStrike">
                          <a:solidFill>
                            <a:srgbClr val="000000"/>
                          </a:solidFill>
                          <a:effectLst/>
                          <a:latin typeface="Times New Roman" panose="02020603050405020304" pitchFamily="18" charset="0"/>
                        </a:rPr>
                        <a:t>False Negative (FN)</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354</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671</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413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385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498</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614626697"/>
                  </a:ext>
                </a:extLst>
              </a:tr>
              <a:tr h="576617">
                <a:tc>
                  <a:txBody>
                    <a:bodyPr/>
                    <a:lstStyle/>
                    <a:p>
                      <a:pPr algn="l" fontAlgn="b"/>
                      <a:r>
                        <a:rPr lang="en-US" sz="800" b="0" i="0" u="none" strike="noStrike">
                          <a:solidFill>
                            <a:srgbClr val="000000"/>
                          </a:solidFill>
                          <a:effectLst/>
                          <a:latin typeface="Times New Roman" panose="02020603050405020304" pitchFamily="18" charset="0"/>
                        </a:rPr>
                        <a:t>Classification Embedded Methods -LASSO Regularization (L1):</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 </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9245176"/>
                  </a:ext>
                </a:extLst>
              </a:tr>
              <a:tr h="161205">
                <a:tc>
                  <a:txBody>
                    <a:bodyPr/>
                    <a:lstStyle/>
                    <a:p>
                      <a:pPr algn="l" fontAlgn="b"/>
                      <a:r>
                        <a:rPr lang="en-CA" sz="800" b="0" i="0" u="none" strike="noStrike">
                          <a:solidFill>
                            <a:srgbClr val="000000"/>
                          </a:solidFill>
                          <a:effectLst/>
                          <a:latin typeface="Times New Roman" panose="02020603050405020304" pitchFamily="18" charset="0"/>
                        </a:rPr>
                        <a:t>True Positive (TP)</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608</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511</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604</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594</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506</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816314983"/>
                  </a:ext>
                </a:extLst>
              </a:tr>
              <a:tr h="161205">
                <a:tc>
                  <a:txBody>
                    <a:bodyPr/>
                    <a:lstStyle/>
                    <a:p>
                      <a:pPr algn="l" fontAlgn="b"/>
                      <a:r>
                        <a:rPr lang="en-CA" sz="800" b="0" i="0" u="none" strike="noStrike">
                          <a:solidFill>
                            <a:srgbClr val="000000"/>
                          </a:solidFill>
                          <a:effectLst/>
                          <a:latin typeface="Times New Roman" panose="02020603050405020304" pitchFamily="18" charset="0"/>
                        </a:rPr>
                        <a:t>True Negative (TN)</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5532</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5867</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6040</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6013</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b"/>
                      <a:r>
                        <a:rPr lang="en-CA" sz="800" b="0" i="0" u="none" strike="noStrike">
                          <a:solidFill>
                            <a:srgbClr val="000000"/>
                          </a:solidFill>
                          <a:effectLst/>
                          <a:latin typeface="Times New Roman" panose="02020603050405020304" pitchFamily="18" charset="0"/>
                        </a:rPr>
                        <a:t>6466</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321993878"/>
                  </a:ext>
                </a:extLst>
              </a:tr>
              <a:tr h="161205">
                <a:tc>
                  <a:txBody>
                    <a:bodyPr/>
                    <a:lstStyle/>
                    <a:p>
                      <a:pPr algn="l" fontAlgn="b"/>
                      <a:r>
                        <a:rPr lang="en-CA" sz="800" b="0" i="0" u="none" strike="noStrike">
                          <a:solidFill>
                            <a:srgbClr val="000000"/>
                          </a:solidFill>
                          <a:effectLst/>
                          <a:latin typeface="Times New Roman" panose="02020603050405020304" pitchFamily="18" charset="0"/>
                        </a:rPr>
                        <a:t>False Positive (FP)</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1730</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1395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1222</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1249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796</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636492286"/>
                  </a:ext>
                </a:extLst>
              </a:tr>
              <a:tr h="161205">
                <a:tc>
                  <a:txBody>
                    <a:bodyPr/>
                    <a:lstStyle/>
                    <a:p>
                      <a:pPr algn="l" fontAlgn="b"/>
                      <a:r>
                        <a:rPr lang="en-CA" sz="800" b="0" i="0" u="none" strike="noStrike">
                          <a:solidFill>
                            <a:srgbClr val="000000"/>
                          </a:solidFill>
                          <a:effectLst/>
                          <a:latin typeface="Times New Roman" panose="02020603050405020304" pitchFamily="18" charset="0"/>
                        </a:rPr>
                        <a:t>False Negative (FN)</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CA" sz="800" b="0" i="0" u="none" strike="noStrike">
                          <a:solidFill>
                            <a:srgbClr val="000000"/>
                          </a:solidFill>
                          <a:effectLst/>
                          <a:latin typeface="Times New Roman" panose="02020603050405020304" pitchFamily="18" charset="0"/>
                        </a:rPr>
                        <a:t>365</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462</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369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a:solidFill>
                            <a:srgbClr val="000000"/>
                          </a:solidFill>
                          <a:effectLst/>
                          <a:latin typeface="Times New Roman" panose="02020603050405020304" pitchFamily="18" charset="0"/>
                        </a:rPr>
                        <a:t>379</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a:txBody>
                    <a:bodyPr/>
                    <a:lstStyle/>
                    <a:p>
                      <a:pPr algn="ctr" fontAlgn="b"/>
                      <a:r>
                        <a:rPr lang="en-CA" sz="800" b="0" i="0" u="none" strike="noStrike" dirty="0">
                          <a:solidFill>
                            <a:srgbClr val="000000"/>
                          </a:solidFill>
                          <a:effectLst/>
                          <a:latin typeface="Times New Roman" panose="02020603050405020304" pitchFamily="18" charset="0"/>
                        </a:rPr>
                        <a:t>467</a:t>
                      </a:r>
                    </a:p>
                  </a:txBody>
                  <a:tcPr marL="5347" marR="5347" marT="53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extLst>
                  <a:ext uri="{0D108BD9-81ED-4DB2-BD59-A6C34878D82A}">
                    <a16:rowId xmlns:a16="http://schemas.microsoft.com/office/drawing/2014/main" val="2145476410"/>
                  </a:ext>
                </a:extLst>
              </a:tr>
            </a:tbl>
          </a:graphicData>
        </a:graphic>
      </p:graphicFrame>
      <p:sp>
        <p:nvSpPr>
          <p:cNvPr id="9" name="TextBox 8">
            <a:extLst>
              <a:ext uri="{FF2B5EF4-FFF2-40B4-BE49-F238E27FC236}">
                <a16:creationId xmlns:a16="http://schemas.microsoft.com/office/drawing/2014/main" id="{86D6AC4F-8FBA-422C-B58A-3EEEA6740D7C}"/>
              </a:ext>
            </a:extLst>
          </p:cNvPr>
          <p:cNvSpPr txBox="1"/>
          <p:nvPr/>
        </p:nvSpPr>
        <p:spPr>
          <a:xfrm>
            <a:off x="1717671" y="5934670"/>
            <a:ext cx="5208229" cy="923330"/>
          </a:xfrm>
          <a:prstGeom prst="rect">
            <a:avLst/>
          </a:prstGeom>
          <a:noFill/>
        </p:spPr>
        <p:txBody>
          <a:bodyPr wrap="square">
            <a:spAutoFit/>
          </a:bodyPr>
          <a:lstStyle/>
          <a:p>
            <a:r>
              <a:rPr lang="en-CA" dirty="0"/>
              <a:t>The result shows that Logistic Regression highest number of TP, however its also has highest number of FP</a:t>
            </a:r>
          </a:p>
        </p:txBody>
      </p:sp>
    </p:spTree>
    <p:extLst>
      <p:ext uri="{BB962C8B-B14F-4D97-AF65-F5344CB8AC3E}">
        <p14:creationId xmlns:p14="http://schemas.microsoft.com/office/powerpoint/2010/main" val="3928426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172BC9-C499-488C-9DEE-B12D8F880DCD}"/>
              </a:ext>
            </a:extLst>
          </p:cNvPr>
          <p:cNvSpPr>
            <a:spLocks noGrp="1"/>
          </p:cNvSpPr>
          <p:nvPr>
            <p:ph type="title"/>
          </p:nvPr>
        </p:nvSpPr>
        <p:spPr>
          <a:xfrm>
            <a:off x="238439" y="185742"/>
            <a:ext cx="8444818" cy="558199"/>
          </a:xfrm>
        </p:spPr>
        <p:txBody>
          <a:bodyPr/>
          <a:lstStyle/>
          <a:p>
            <a:r>
              <a:rPr lang="en-CA" sz="2400" dirty="0"/>
              <a:t>Classification Model Evaluation  - Feature Selection</a:t>
            </a:r>
          </a:p>
        </p:txBody>
      </p:sp>
      <p:sp>
        <p:nvSpPr>
          <p:cNvPr id="6" name="Slide Number Placeholder 5">
            <a:extLst>
              <a:ext uri="{FF2B5EF4-FFF2-40B4-BE49-F238E27FC236}">
                <a16:creationId xmlns:a16="http://schemas.microsoft.com/office/drawing/2014/main" id="{70FCBF84-601F-4D2E-A16C-FADCC78E91AD}"/>
              </a:ext>
            </a:extLst>
          </p:cNvPr>
          <p:cNvSpPr>
            <a:spLocks noGrp="1"/>
          </p:cNvSpPr>
          <p:nvPr>
            <p:ph type="sldNum" sz="quarter" idx="4"/>
          </p:nvPr>
        </p:nvSpPr>
        <p:spPr/>
        <p:txBody>
          <a:bodyPr/>
          <a:lstStyle/>
          <a:p>
            <a:fld id="{E9E0D846-2D6A-8643-B2BF-83884A821236}" type="slidenum">
              <a:rPr lang="en-US" smtClean="0"/>
              <a:pPr/>
              <a:t>32</a:t>
            </a:fld>
            <a:endParaRPr lang="en-US" dirty="0"/>
          </a:p>
        </p:txBody>
      </p:sp>
      <p:pic>
        <p:nvPicPr>
          <p:cNvPr id="8" name="Picture 7">
            <a:extLst>
              <a:ext uri="{FF2B5EF4-FFF2-40B4-BE49-F238E27FC236}">
                <a16:creationId xmlns:a16="http://schemas.microsoft.com/office/drawing/2014/main" id="{E63E38F1-21C8-4E0A-ABED-F41B63B6C5B3}"/>
              </a:ext>
            </a:extLst>
          </p:cNvPr>
          <p:cNvPicPr>
            <a:picLocks noChangeAspect="1"/>
          </p:cNvPicPr>
          <p:nvPr/>
        </p:nvPicPr>
        <p:blipFill>
          <a:blip r:embed="rId2"/>
          <a:stretch>
            <a:fillRect/>
          </a:stretch>
        </p:blipFill>
        <p:spPr>
          <a:xfrm>
            <a:off x="1457608" y="632877"/>
            <a:ext cx="6310958" cy="5359428"/>
          </a:xfrm>
          <a:prstGeom prst="rect">
            <a:avLst/>
          </a:prstGeom>
        </p:spPr>
      </p:pic>
      <p:graphicFrame>
        <p:nvGraphicFramePr>
          <p:cNvPr id="10" name="Table 9">
            <a:extLst>
              <a:ext uri="{FF2B5EF4-FFF2-40B4-BE49-F238E27FC236}">
                <a16:creationId xmlns:a16="http://schemas.microsoft.com/office/drawing/2014/main" id="{705B6E5D-69EE-4042-B36C-0F0977EB11AA}"/>
              </a:ext>
            </a:extLst>
          </p:cNvPr>
          <p:cNvGraphicFramePr>
            <a:graphicFrameLocks noGrp="1"/>
          </p:cNvGraphicFramePr>
          <p:nvPr>
            <p:extLst>
              <p:ext uri="{D42A27DB-BD31-4B8C-83A1-F6EECF244321}">
                <p14:modId xmlns:p14="http://schemas.microsoft.com/office/powerpoint/2010/main" val="258089640"/>
              </p:ext>
            </p:extLst>
          </p:nvPr>
        </p:nvGraphicFramePr>
        <p:xfrm>
          <a:off x="1690636" y="6439440"/>
          <a:ext cx="3886766" cy="282739"/>
        </p:xfrm>
        <a:graphic>
          <a:graphicData uri="http://schemas.openxmlformats.org/drawingml/2006/table">
            <a:tbl>
              <a:tblPr firstRow="1" firstCol="1" bandRow="1">
                <a:tableStyleId>{5C22544A-7EE6-4342-B048-85BDC9FD1C3A}</a:tableStyleId>
              </a:tblPr>
              <a:tblGrid>
                <a:gridCol w="1084064">
                  <a:extLst>
                    <a:ext uri="{9D8B030D-6E8A-4147-A177-3AD203B41FA5}">
                      <a16:colId xmlns:a16="http://schemas.microsoft.com/office/drawing/2014/main" val="3041468630"/>
                    </a:ext>
                  </a:extLst>
                </a:gridCol>
                <a:gridCol w="1084064">
                  <a:extLst>
                    <a:ext uri="{9D8B030D-6E8A-4147-A177-3AD203B41FA5}">
                      <a16:colId xmlns:a16="http://schemas.microsoft.com/office/drawing/2014/main" val="2665345112"/>
                    </a:ext>
                  </a:extLst>
                </a:gridCol>
                <a:gridCol w="859319">
                  <a:extLst>
                    <a:ext uri="{9D8B030D-6E8A-4147-A177-3AD203B41FA5}">
                      <a16:colId xmlns:a16="http://schemas.microsoft.com/office/drawing/2014/main" val="978350124"/>
                    </a:ext>
                  </a:extLst>
                </a:gridCol>
                <a:gridCol w="859319">
                  <a:extLst>
                    <a:ext uri="{9D8B030D-6E8A-4147-A177-3AD203B41FA5}">
                      <a16:colId xmlns:a16="http://schemas.microsoft.com/office/drawing/2014/main" val="1005422860"/>
                    </a:ext>
                  </a:extLst>
                </a:gridCol>
              </a:tblGrid>
              <a:tr h="282739">
                <a:tc>
                  <a:txBody>
                    <a:bodyPr/>
                    <a:lstStyle/>
                    <a:p>
                      <a:pPr>
                        <a:lnSpc>
                          <a:spcPct val="150000"/>
                        </a:lnSpc>
                      </a:pPr>
                      <a:r>
                        <a:rPr lang="en-CA" sz="1200" dirty="0">
                          <a:solidFill>
                            <a:schemeClr val="tx1"/>
                          </a:solidFill>
                          <a:effectLst/>
                        </a:rPr>
                        <a:t>Scale </a:t>
                      </a:r>
                      <a:endParaRPr lang="en-CA" sz="12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50000"/>
                        </a:lnSpc>
                      </a:pPr>
                      <a:r>
                        <a:rPr lang="en-CA" sz="1200" dirty="0">
                          <a:effectLst/>
                        </a:rPr>
                        <a:t>Highest</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50000"/>
                        </a:lnSpc>
                      </a:pPr>
                      <a:r>
                        <a:rPr lang="en-CA" sz="1200" dirty="0">
                          <a:effectLst/>
                        </a:rPr>
                        <a:t>Lowest</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50000"/>
                        </a:lnSpc>
                      </a:pPr>
                      <a:r>
                        <a:rPr lang="en-CA" sz="1200" dirty="0">
                          <a:effectLst/>
                        </a:rPr>
                        <a:t>Average</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811397833"/>
                  </a:ext>
                </a:extLst>
              </a:tr>
            </a:tbl>
          </a:graphicData>
        </a:graphic>
      </p:graphicFrame>
    </p:spTree>
    <p:extLst>
      <p:ext uri="{BB962C8B-B14F-4D97-AF65-F5344CB8AC3E}">
        <p14:creationId xmlns:p14="http://schemas.microsoft.com/office/powerpoint/2010/main" val="183670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4E5E5-B4EA-4BBF-9E11-3B373B70448C}"/>
              </a:ext>
            </a:extLst>
          </p:cNvPr>
          <p:cNvSpPr>
            <a:spLocks noGrp="1"/>
          </p:cNvSpPr>
          <p:nvPr>
            <p:ph type="title"/>
          </p:nvPr>
        </p:nvSpPr>
        <p:spPr>
          <a:xfrm>
            <a:off x="365568" y="392415"/>
            <a:ext cx="8444818" cy="365125"/>
          </a:xfrm>
        </p:spPr>
        <p:txBody>
          <a:bodyPr/>
          <a:lstStyle/>
          <a:p>
            <a:r>
              <a:rPr lang="en-CA" dirty="0"/>
              <a:t>Specificity, Sensitivity &amp; Risk</a:t>
            </a:r>
          </a:p>
        </p:txBody>
      </p:sp>
      <p:sp>
        <p:nvSpPr>
          <p:cNvPr id="6" name="Slide Number Placeholder 5">
            <a:extLst>
              <a:ext uri="{FF2B5EF4-FFF2-40B4-BE49-F238E27FC236}">
                <a16:creationId xmlns:a16="http://schemas.microsoft.com/office/drawing/2014/main" id="{F7E67EAF-737B-4529-B843-7E355EACFA6A}"/>
              </a:ext>
            </a:extLst>
          </p:cNvPr>
          <p:cNvSpPr>
            <a:spLocks noGrp="1"/>
          </p:cNvSpPr>
          <p:nvPr>
            <p:ph type="sldNum" sz="quarter" idx="4"/>
          </p:nvPr>
        </p:nvSpPr>
        <p:spPr/>
        <p:txBody>
          <a:bodyPr/>
          <a:lstStyle/>
          <a:p>
            <a:fld id="{E9E0D846-2D6A-8643-B2BF-83884A821236}" type="slidenum">
              <a:rPr lang="en-US" smtClean="0"/>
              <a:pPr/>
              <a:t>33</a:t>
            </a:fld>
            <a:endParaRPr lang="en-US" dirty="0"/>
          </a:p>
        </p:txBody>
      </p:sp>
      <p:pic>
        <p:nvPicPr>
          <p:cNvPr id="10" name="Picture 9">
            <a:extLst>
              <a:ext uri="{FF2B5EF4-FFF2-40B4-BE49-F238E27FC236}">
                <a16:creationId xmlns:a16="http://schemas.microsoft.com/office/drawing/2014/main" id="{0E63B8AB-41EF-4821-BB73-D10B1AE859D5}"/>
              </a:ext>
            </a:extLst>
          </p:cNvPr>
          <p:cNvPicPr>
            <a:picLocks noChangeAspect="1"/>
          </p:cNvPicPr>
          <p:nvPr/>
        </p:nvPicPr>
        <p:blipFill>
          <a:blip r:embed="rId2"/>
          <a:stretch>
            <a:fillRect/>
          </a:stretch>
        </p:blipFill>
        <p:spPr>
          <a:xfrm>
            <a:off x="1000749" y="851026"/>
            <a:ext cx="7174456" cy="5074405"/>
          </a:xfrm>
          <a:prstGeom prst="rect">
            <a:avLst/>
          </a:prstGeom>
        </p:spPr>
      </p:pic>
      <p:graphicFrame>
        <p:nvGraphicFramePr>
          <p:cNvPr id="11" name="Table 10">
            <a:extLst>
              <a:ext uri="{FF2B5EF4-FFF2-40B4-BE49-F238E27FC236}">
                <a16:creationId xmlns:a16="http://schemas.microsoft.com/office/drawing/2014/main" id="{CE195413-142F-4DB8-BADD-4B4665DFD1AD}"/>
              </a:ext>
            </a:extLst>
          </p:cNvPr>
          <p:cNvGraphicFramePr>
            <a:graphicFrameLocks noGrp="1"/>
          </p:cNvGraphicFramePr>
          <p:nvPr>
            <p:extLst>
              <p:ext uri="{D42A27DB-BD31-4B8C-83A1-F6EECF244321}">
                <p14:modId xmlns:p14="http://schemas.microsoft.com/office/powerpoint/2010/main" val="1880467322"/>
              </p:ext>
            </p:extLst>
          </p:nvPr>
        </p:nvGraphicFramePr>
        <p:xfrm>
          <a:off x="1690636" y="6439440"/>
          <a:ext cx="3886766" cy="282739"/>
        </p:xfrm>
        <a:graphic>
          <a:graphicData uri="http://schemas.openxmlformats.org/drawingml/2006/table">
            <a:tbl>
              <a:tblPr firstRow="1" firstCol="1" bandRow="1">
                <a:tableStyleId>{5C22544A-7EE6-4342-B048-85BDC9FD1C3A}</a:tableStyleId>
              </a:tblPr>
              <a:tblGrid>
                <a:gridCol w="1084064">
                  <a:extLst>
                    <a:ext uri="{9D8B030D-6E8A-4147-A177-3AD203B41FA5}">
                      <a16:colId xmlns:a16="http://schemas.microsoft.com/office/drawing/2014/main" val="3041468630"/>
                    </a:ext>
                  </a:extLst>
                </a:gridCol>
                <a:gridCol w="1084064">
                  <a:extLst>
                    <a:ext uri="{9D8B030D-6E8A-4147-A177-3AD203B41FA5}">
                      <a16:colId xmlns:a16="http://schemas.microsoft.com/office/drawing/2014/main" val="2665345112"/>
                    </a:ext>
                  </a:extLst>
                </a:gridCol>
                <a:gridCol w="859319">
                  <a:extLst>
                    <a:ext uri="{9D8B030D-6E8A-4147-A177-3AD203B41FA5}">
                      <a16:colId xmlns:a16="http://schemas.microsoft.com/office/drawing/2014/main" val="978350124"/>
                    </a:ext>
                  </a:extLst>
                </a:gridCol>
                <a:gridCol w="859319">
                  <a:extLst>
                    <a:ext uri="{9D8B030D-6E8A-4147-A177-3AD203B41FA5}">
                      <a16:colId xmlns:a16="http://schemas.microsoft.com/office/drawing/2014/main" val="1005422860"/>
                    </a:ext>
                  </a:extLst>
                </a:gridCol>
              </a:tblGrid>
              <a:tr h="282739">
                <a:tc>
                  <a:txBody>
                    <a:bodyPr/>
                    <a:lstStyle/>
                    <a:p>
                      <a:pPr>
                        <a:lnSpc>
                          <a:spcPct val="150000"/>
                        </a:lnSpc>
                      </a:pPr>
                      <a:r>
                        <a:rPr lang="en-CA" sz="1200" dirty="0">
                          <a:solidFill>
                            <a:schemeClr val="tx1"/>
                          </a:solidFill>
                          <a:effectLst/>
                        </a:rPr>
                        <a:t>Scale </a:t>
                      </a:r>
                      <a:endParaRPr lang="en-CA" sz="12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50000"/>
                        </a:lnSpc>
                      </a:pPr>
                      <a:r>
                        <a:rPr lang="en-CA" sz="1200" dirty="0">
                          <a:effectLst/>
                        </a:rPr>
                        <a:t>Highest</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50000"/>
                        </a:lnSpc>
                      </a:pPr>
                      <a:r>
                        <a:rPr lang="en-CA" sz="1200" dirty="0">
                          <a:effectLst/>
                        </a:rPr>
                        <a:t>Lowest</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50000"/>
                        </a:lnSpc>
                      </a:pPr>
                      <a:r>
                        <a:rPr lang="en-CA" sz="1200" dirty="0">
                          <a:effectLst/>
                        </a:rPr>
                        <a:t>Average</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811397833"/>
                  </a:ext>
                </a:extLst>
              </a:tr>
            </a:tbl>
          </a:graphicData>
        </a:graphic>
      </p:graphicFrame>
    </p:spTree>
    <p:extLst>
      <p:ext uri="{BB962C8B-B14F-4D97-AF65-F5344CB8AC3E}">
        <p14:creationId xmlns:p14="http://schemas.microsoft.com/office/powerpoint/2010/main" val="322914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5D1452-DFEB-4FF6-BD30-642482D4EE16}"/>
              </a:ext>
            </a:extLst>
          </p:cNvPr>
          <p:cNvSpPr>
            <a:spLocks noGrp="1"/>
          </p:cNvSpPr>
          <p:nvPr>
            <p:ph type="title"/>
          </p:nvPr>
        </p:nvSpPr>
        <p:spPr>
          <a:xfrm>
            <a:off x="365568" y="392415"/>
            <a:ext cx="8444818" cy="608769"/>
          </a:xfrm>
        </p:spPr>
        <p:txBody>
          <a:bodyPr/>
          <a:lstStyle/>
          <a:p>
            <a:r>
              <a:rPr lang="en-US" dirty="0"/>
              <a:t>ROC_AUC Training and Test Result </a:t>
            </a:r>
            <a:endParaRPr lang="en-CA" dirty="0"/>
          </a:p>
        </p:txBody>
      </p:sp>
      <p:sp>
        <p:nvSpPr>
          <p:cNvPr id="6" name="Slide Number Placeholder 5">
            <a:extLst>
              <a:ext uri="{FF2B5EF4-FFF2-40B4-BE49-F238E27FC236}">
                <a16:creationId xmlns:a16="http://schemas.microsoft.com/office/drawing/2014/main" id="{6EEF684F-6ED0-4CB0-83F0-BDF267C43EEB}"/>
              </a:ext>
            </a:extLst>
          </p:cNvPr>
          <p:cNvSpPr>
            <a:spLocks noGrp="1"/>
          </p:cNvSpPr>
          <p:nvPr>
            <p:ph type="sldNum" sz="quarter" idx="4"/>
          </p:nvPr>
        </p:nvSpPr>
        <p:spPr/>
        <p:txBody>
          <a:bodyPr/>
          <a:lstStyle/>
          <a:p>
            <a:fld id="{E9E0D846-2D6A-8643-B2BF-83884A821236}" type="slidenum">
              <a:rPr lang="en-US" smtClean="0"/>
              <a:pPr/>
              <a:t>34</a:t>
            </a:fld>
            <a:endParaRPr lang="en-US" dirty="0"/>
          </a:p>
        </p:txBody>
      </p:sp>
      <p:pic>
        <p:nvPicPr>
          <p:cNvPr id="12" name="Picture 11">
            <a:extLst>
              <a:ext uri="{FF2B5EF4-FFF2-40B4-BE49-F238E27FC236}">
                <a16:creationId xmlns:a16="http://schemas.microsoft.com/office/drawing/2014/main" id="{AD4B9385-898B-4BB7-8667-FF02FF059914}"/>
              </a:ext>
            </a:extLst>
          </p:cNvPr>
          <p:cNvPicPr>
            <a:picLocks noChangeAspect="1"/>
          </p:cNvPicPr>
          <p:nvPr/>
        </p:nvPicPr>
        <p:blipFill>
          <a:blip r:embed="rId2"/>
          <a:stretch>
            <a:fillRect/>
          </a:stretch>
        </p:blipFill>
        <p:spPr>
          <a:xfrm>
            <a:off x="1747734" y="846455"/>
            <a:ext cx="5250180" cy="5463540"/>
          </a:xfrm>
          <a:prstGeom prst="rect">
            <a:avLst/>
          </a:prstGeom>
        </p:spPr>
      </p:pic>
      <p:graphicFrame>
        <p:nvGraphicFramePr>
          <p:cNvPr id="14" name="Table 13">
            <a:extLst>
              <a:ext uri="{FF2B5EF4-FFF2-40B4-BE49-F238E27FC236}">
                <a16:creationId xmlns:a16="http://schemas.microsoft.com/office/drawing/2014/main" id="{69D7E972-FF2A-480E-9E74-3AC4DAA1FD57}"/>
              </a:ext>
            </a:extLst>
          </p:cNvPr>
          <p:cNvGraphicFramePr>
            <a:graphicFrameLocks noGrp="1"/>
          </p:cNvGraphicFramePr>
          <p:nvPr>
            <p:extLst>
              <p:ext uri="{D42A27DB-BD31-4B8C-83A1-F6EECF244321}">
                <p14:modId xmlns:p14="http://schemas.microsoft.com/office/powerpoint/2010/main" val="1880467322"/>
              </p:ext>
            </p:extLst>
          </p:nvPr>
        </p:nvGraphicFramePr>
        <p:xfrm>
          <a:off x="1690636" y="6439440"/>
          <a:ext cx="3886766" cy="282739"/>
        </p:xfrm>
        <a:graphic>
          <a:graphicData uri="http://schemas.openxmlformats.org/drawingml/2006/table">
            <a:tbl>
              <a:tblPr firstRow="1" firstCol="1" bandRow="1">
                <a:tableStyleId>{5C22544A-7EE6-4342-B048-85BDC9FD1C3A}</a:tableStyleId>
              </a:tblPr>
              <a:tblGrid>
                <a:gridCol w="1084064">
                  <a:extLst>
                    <a:ext uri="{9D8B030D-6E8A-4147-A177-3AD203B41FA5}">
                      <a16:colId xmlns:a16="http://schemas.microsoft.com/office/drawing/2014/main" val="3041468630"/>
                    </a:ext>
                  </a:extLst>
                </a:gridCol>
                <a:gridCol w="1084064">
                  <a:extLst>
                    <a:ext uri="{9D8B030D-6E8A-4147-A177-3AD203B41FA5}">
                      <a16:colId xmlns:a16="http://schemas.microsoft.com/office/drawing/2014/main" val="2665345112"/>
                    </a:ext>
                  </a:extLst>
                </a:gridCol>
                <a:gridCol w="859319">
                  <a:extLst>
                    <a:ext uri="{9D8B030D-6E8A-4147-A177-3AD203B41FA5}">
                      <a16:colId xmlns:a16="http://schemas.microsoft.com/office/drawing/2014/main" val="978350124"/>
                    </a:ext>
                  </a:extLst>
                </a:gridCol>
                <a:gridCol w="859319">
                  <a:extLst>
                    <a:ext uri="{9D8B030D-6E8A-4147-A177-3AD203B41FA5}">
                      <a16:colId xmlns:a16="http://schemas.microsoft.com/office/drawing/2014/main" val="1005422860"/>
                    </a:ext>
                  </a:extLst>
                </a:gridCol>
              </a:tblGrid>
              <a:tr h="282739">
                <a:tc>
                  <a:txBody>
                    <a:bodyPr/>
                    <a:lstStyle/>
                    <a:p>
                      <a:pPr>
                        <a:lnSpc>
                          <a:spcPct val="150000"/>
                        </a:lnSpc>
                      </a:pPr>
                      <a:r>
                        <a:rPr lang="en-CA" sz="1200" dirty="0">
                          <a:solidFill>
                            <a:schemeClr val="tx1"/>
                          </a:solidFill>
                          <a:effectLst/>
                        </a:rPr>
                        <a:t>Scale </a:t>
                      </a:r>
                      <a:endParaRPr lang="en-CA" sz="12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50000"/>
                        </a:lnSpc>
                      </a:pPr>
                      <a:r>
                        <a:rPr lang="en-CA" sz="1200" dirty="0">
                          <a:effectLst/>
                        </a:rPr>
                        <a:t>Highest</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50000"/>
                        </a:lnSpc>
                      </a:pPr>
                      <a:r>
                        <a:rPr lang="en-CA" sz="1200" dirty="0">
                          <a:effectLst/>
                        </a:rPr>
                        <a:t>Lowest</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50000"/>
                        </a:lnSpc>
                      </a:pPr>
                      <a:r>
                        <a:rPr lang="en-CA" sz="1200" dirty="0">
                          <a:effectLst/>
                        </a:rPr>
                        <a:t>Average</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811397833"/>
                  </a:ext>
                </a:extLst>
              </a:tr>
            </a:tbl>
          </a:graphicData>
        </a:graphic>
      </p:graphicFrame>
    </p:spTree>
    <p:extLst>
      <p:ext uri="{BB962C8B-B14F-4D97-AF65-F5344CB8AC3E}">
        <p14:creationId xmlns:p14="http://schemas.microsoft.com/office/powerpoint/2010/main" val="2625931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55A74A-3F9C-490A-BBA7-F0C8601B09E9}"/>
              </a:ext>
            </a:extLst>
          </p:cNvPr>
          <p:cNvSpPr>
            <a:spLocks noGrp="1"/>
          </p:cNvSpPr>
          <p:nvPr>
            <p:ph type="title"/>
          </p:nvPr>
        </p:nvSpPr>
        <p:spPr>
          <a:xfrm>
            <a:off x="365568" y="392415"/>
            <a:ext cx="8444818" cy="521985"/>
          </a:xfrm>
        </p:spPr>
        <p:txBody>
          <a:bodyPr/>
          <a:lstStyle/>
          <a:p>
            <a:r>
              <a:rPr lang="en-CA" dirty="0"/>
              <a:t>Result of Feature Selection</a:t>
            </a:r>
          </a:p>
        </p:txBody>
      </p:sp>
      <p:sp>
        <p:nvSpPr>
          <p:cNvPr id="6" name="Slide Number Placeholder 5">
            <a:extLst>
              <a:ext uri="{FF2B5EF4-FFF2-40B4-BE49-F238E27FC236}">
                <a16:creationId xmlns:a16="http://schemas.microsoft.com/office/drawing/2014/main" id="{F2D4C395-30F7-4D5B-B26F-38C1564ECFD4}"/>
              </a:ext>
            </a:extLst>
          </p:cNvPr>
          <p:cNvSpPr>
            <a:spLocks noGrp="1"/>
          </p:cNvSpPr>
          <p:nvPr>
            <p:ph type="sldNum" sz="quarter" idx="4"/>
          </p:nvPr>
        </p:nvSpPr>
        <p:spPr/>
        <p:txBody>
          <a:bodyPr/>
          <a:lstStyle/>
          <a:p>
            <a:fld id="{E9E0D846-2D6A-8643-B2BF-83884A821236}" type="slidenum">
              <a:rPr lang="en-US" smtClean="0"/>
              <a:pPr/>
              <a:t>35</a:t>
            </a:fld>
            <a:endParaRPr lang="en-US" dirty="0"/>
          </a:p>
        </p:txBody>
      </p:sp>
      <p:sp>
        <p:nvSpPr>
          <p:cNvPr id="8" name="TextBox 7">
            <a:extLst>
              <a:ext uri="{FF2B5EF4-FFF2-40B4-BE49-F238E27FC236}">
                <a16:creationId xmlns:a16="http://schemas.microsoft.com/office/drawing/2014/main" id="{75242C6F-01C6-4013-BFA0-12EF552F1E07}"/>
              </a:ext>
            </a:extLst>
          </p:cNvPr>
          <p:cNvSpPr txBox="1"/>
          <p:nvPr/>
        </p:nvSpPr>
        <p:spPr>
          <a:xfrm>
            <a:off x="92932" y="1085987"/>
            <a:ext cx="8827128" cy="4203843"/>
          </a:xfrm>
          <a:prstGeom prst="rect">
            <a:avLst/>
          </a:prstGeom>
          <a:noFill/>
        </p:spPr>
        <p:txBody>
          <a:bodyPr wrap="square">
            <a:spAutoFit/>
          </a:bodyPr>
          <a:lstStyle/>
          <a:p>
            <a:pPr marL="171450" indent="-171450" algn="just">
              <a:lnSpc>
                <a:spcPct val="150000"/>
              </a:lnSpc>
              <a:spcAft>
                <a:spcPts val="800"/>
              </a:spcAft>
              <a:buFont typeface="Wingdings" panose="05000000000000000000" pitchFamily="2" charset="2"/>
              <a:buChar char="q"/>
            </a:pPr>
            <a:r>
              <a:rPr lang="en-US" sz="1200" dirty="0">
                <a:effectLst/>
                <a:ea typeface="Calibri" panose="020F0502020204030204" pitchFamily="34" charset="0"/>
                <a:cs typeface="Times New Roman" panose="02020603050405020304" pitchFamily="18" charset="0"/>
              </a:rPr>
              <a:t>Classification with Wrapper Feature Selection - Forward feature selection did not reduce any more features and retains all 14 columns as the baseline models as shown in table 8.1 </a:t>
            </a:r>
          </a:p>
          <a:p>
            <a:pPr marL="171450" indent="-171450" algn="just">
              <a:lnSpc>
                <a:spcPct val="150000"/>
              </a:lnSpc>
              <a:spcAft>
                <a:spcPts val="800"/>
              </a:spcAft>
              <a:buFont typeface="Wingdings" panose="05000000000000000000" pitchFamily="2" charset="2"/>
              <a:buChar char="q"/>
            </a:pPr>
            <a:r>
              <a:rPr lang="en-US" sz="1200" dirty="0" err="1">
                <a:effectLst/>
                <a:ea typeface="Calibri" panose="020F0502020204030204" pitchFamily="34" charset="0"/>
                <a:cs typeface="Times New Roman" panose="02020603050405020304" pitchFamily="18" charset="0"/>
              </a:rPr>
              <a:t>XGBoost</a:t>
            </a:r>
            <a:r>
              <a:rPr lang="en-US" sz="1200" dirty="0">
                <a:effectLst/>
                <a:ea typeface="Calibri" panose="020F0502020204030204" pitchFamily="34" charset="0"/>
                <a:cs typeface="Times New Roman" panose="02020603050405020304" pitchFamily="18" charset="0"/>
              </a:rPr>
              <a:t> Performs best in both Classification with Filter Methods for Feature Selection - Mutual Information and Classification Embedded Methods -LASSO Regularization (L1) (Table 8.6)</a:t>
            </a:r>
          </a:p>
          <a:p>
            <a:pPr marL="171450" indent="-171450">
              <a:lnSpc>
                <a:spcPct val="150000"/>
              </a:lnSpc>
              <a:spcAft>
                <a:spcPts val="800"/>
              </a:spcAft>
              <a:buFont typeface="Wingdings" panose="05000000000000000000" pitchFamily="2" charset="2"/>
              <a:buChar char="q"/>
            </a:pPr>
            <a:r>
              <a:rPr lang="en-US" sz="1200" dirty="0">
                <a:effectLst/>
                <a:ea typeface="Calibri" panose="020F0502020204030204" pitchFamily="34" charset="0"/>
                <a:cs typeface="Times New Roman" panose="02020603050405020304" pitchFamily="18" charset="0"/>
              </a:rPr>
              <a:t>Logistic Regression perform the worst of all 5-classification model with highest recall in both baseline and both Classification with Filter Methods for Feature Selection - Mutual Information and Embedded Methods -LASSO Regularization (L1)</a:t>
            </a:r>
          </a:p>
          <a:p>
            <a:pPr marL="171450" indent="-171450">
              <a:lnSpc>
                <a:spcPct val="150000"/>
              </a:lnSpc>
              <a:spcAft>
                <a:spcPts val="800"/>
              </a:spcAft>
              <a:buFont typeface="Wingdings" panose="05000000000000000000" pitchFamily="2" charset="2"/>
              <a:buChar char="q"/>
            </a:pPr>
            <a:r>
              <a:rPr lang="en-US" sz="1200" dirty="0">
                <a:effectLst/>
                <a:ea typeface="Calibri" panose="020F0502020204030204" pitchFamily="34" charset="0"/>
                <a:cs typeface="Times New Roman" panose="02020603050405020304" pitchFamily="18" charset="0"/>
              </a:rPr>
              <a:t>Both Multi-Layer Perceptron (MPL) and Support Vector Machine (SVM) takes longer time to run </a:t>
            </a:r>
          </a:p>
          <a:p>
            <a:pPr marL="171450" indent="-171450">
              <a:lnSpc>
                <a:spcPct val="150000"/>
              </a:lnSpc>
              <a:spcAft>
                <a:spcPts val="800"/>
              </a:spcAft>
              <a:buFont typeface="Wingdings" panose="05000000000000000000" pitchFamily="2" charset="2"/>
              <a:buChar char="q"/>
            </a:pPr>
            <a:r>
              <a:rPr lang="en-US" sz="1200" dirty="0">
                <a:effectLst/>
                <a:ea typeface="Calibri" panose="020F0502020204030204" pitchFamily="34" charset="0"/>
                <a:cs typeface="Times New Roman" panose="02020603050405020304" pitchFamily="18" charset="0"/>
              </a:rPr>
              <a:t>Multi-Layer Perceptron (MPL) performed better without feature selection</a:t>
            </a:r>
          </a:p>
          <a:p>
            <a:pPr marL="171450" indent="-171450">
              <a:lnSpc>
                <a:spcPct val="150000"/>
              </a:lnSpc>
              <a:spcAft>
                <a:spcPts val="800"/>
              </a:spcAft>
              <a:buFont typeface="Wingdings" panose="05000000000000000000" pitchFamily="2" charset="2"/>
              <a:buChar char="q"/>
            </a:pPr>
            <a:r>
              <a:rPr lang="en-US" sz="1200" dirty="0">
                <a:effectLst/>
                <a:ea typeface="Calibri" panose="020F0502020204030204" pitchFamily="34" charset="0"/>
                <a:cs typeface="Times New Roman" panose="02020603050405020304" pitchFamily="18" charset="0"/>
              </a:rPr>
              <a:t>Random Forest performed better under Classification with Filter Methods for Feature Selection - Mutual Information</a:t>
            </a:r>
          </a:p>
          <a:p>
            <a:pPr marL="171450" indent="-171450">
              <a:lnSpc>
                <a:spcPct val="150000"/>
              </a:lnSpc>
              <a:spcAft>
                <a:spcPts val="800"/>
              </a:spcAft>
              <a:buFont typeface="Wingdings" panose="05000000000000000000" pitchFamily="2" charset="2"/>
              <a:buChar char="q"/>
            </a:pPr>
            <a:r>
              <a:rPr lang="en-US" sz="1200" dirty="0">
                <a:effectLst/>
                <a:ea typeface="Calibri" panose="020F0502020204030204" pitchFamily="34" charset="0"/>
                <a:cs typeface="Times New Roman" panose="02020603050405020304" pitchFamily="18" charset="0"/>
              </a:rPr>
              <a:t>Support Vector Machine (SVM) performed better Classification with Filter Methods for Feature Selection - Mutual Information</a:t>
            </a:r>
          </a:p>
          <a:p>
            <a:pPr marL="171450" indent="-171450">
              <a:lnSpc>
                <a:spcPct val="150000"/>
              </a:lnSpc>
              <a:spcAft>
                <a:spcPts val="800"/>
              </a:spcAft>
              <a:buFont typeface="Wingdings" panose="05000000000000000000" pitchFamily="2" charset="2"/>
              <a:buChar char="q"/>
            </a:pPr>
            <a:r>
              <a:rPr lang="en-US" sz="1200" dirty="0">
                <a:effectLst/>
                <a:ea typeface="Calibri" panose="020F0502020204030204" pitchFamily="34" charset="0"/>
                <a:cs typeface="Times New Roman" panose="02020603050405020304" pitchFamily="18" charset="0"/>
              </a:rPr>
              <a:t>Random Forest is the most efficient model in terms of time to run</a:t>
            </a:r>
          </a:p>
          <a:p>
            <a:pPr marL="171450" indent="-171450">
              <a:lnSpc>
                <a:spcPct val="150000"/>
              </a:lnSpc>
              <a:spcAft>
                <a:spcPts val="800"/>
              </a:spcAft>
              <a:buFont typeface="Arial" panose="020B0604020202020204" pitchFamily="34" charset="0"/>
              <a:buChar char="•"/>
            </a:pPr>
            <a:endParaRPr lang="en-CA" sz="1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3979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87424E-95F1-416F-8433-9C038357836B}"/>
              </a:ext>
            </a:extLst>
          </p:cNvPr>
          <p:cNvSpPr>
            <a:spLocks noGrp="1"/>
          </p:cNvSpPr>
          <p:nvPr>
            <p:ph type="title"/>
          </p:nvPr>
        </p:nvSpPr>
        <p:spPr>
          <a:xfrm>
            <a:off x="365568" y="392415"/>
            <a:ext cx="8444818" cy="521985"/>
          </a:xfrm>
        </p:spPr>
        <p:txBody>
          <a:bodyPr/>
          <a:lstStyle/>
          <a:p>
            <a:r>
              <a:rPr lang="en-CA" dirty="0"/>
              <a:t>XGBOOST Comparison</a:t>
            </a:r>
          </a:p>
        </p:txBody>
      </p:sp>
      <p:sp>
        <p:nvSpPr>
          <p:cNvPr id="5" name="Date Placeholder 4">
            <a:extLst>
              <a:ext uri="{FF2B5EF4-FFF2-40B4-BE49-F238E27FC236}">
                <a16:creationId xmlns:a16="http://schemas.microsoft.com/office/drawing/2014/main" id="{DD150BC3-6E1E-4F13-97BB-EE635F577A03}"/>
              </a:ext>
            </a:extLst>
          </p:cNvPr>
          <p:cNvSpPr>
            <a:spLocks noGrp="1"/>
          </p:cNvSpPr>
          <p:nvPr>
            <p:ph type="dt" sz="half" idx="2"/>
          </p:nvPr>
        </p:nvSpPr>
        <p:spPr/>
        <p:txBody>
          <a:bodyPr/>
          <a:lstStyle/>
          <a:p>
            <a:fld id="{C64B3BD0-F30B-4573-BE55-881D3F207823}" type="datetime4">
              <a:rPr lang="en-US" smtClean="0"/>
              <a:t>April 4, 2022</a:t>
            </a:fld>
            <a:r>
              <a:rPr lang="en-CA"/>
              <a:t>     |</a:t>
            </a:r>
            <a:endParaRPr lang="en-US" dirty="0"/>
          </a:p>
        </p:txBody>
      </p:sp>
      <p:sp>
        <p:nvSpPr>
          <p:cNvPr id="6" name="Slide Number Placeholder 5">
            <a:extLst>
              <a:ext uri="{FF2B5EF4-FFF2-40B4-BE49-F238E27FC236}">
                <a16:creationId xmlns:a16="http://schemas.microsoft.com/office/drawing/2014/main" id="{52AA7963-57AB-40D0-9280-C327D1B58B3D}"/>
              </a:ext>
            </a:extLst>
          </p:cNvPr>
          <p:cNvSpPr>
            <a:spLocks noGrp="1"/>
          </p:cNvSpPr>
          <p:nvPr>
            <p:ph type="sldNum" sz="quarter" idx="4"/>
          </p:nvPr>
        </p:nvSpPr>
        <p:spPr/>
        <p:txBody>
          <a:bodyPr/>
          <a:lstStyle/>
          <a:p>
            <a:fld id="{E9E0D846-2D6A-8643-B2BF-83884A821236}" type="slidenum">
              <a:rPr lang="en-US" smtClean="0"/>
              <a:pPr/>
              <a:t>36</a:t>
            </a:fld>
            <a:endParaRPr lang="en-US" dirty="0"/>
          </a:p>
        </p:txBody>
      </p:sp>
      <p:pic>
        <p:nvPicPr>
          <p:cNvPr id="8" name="Picture 7">
            <a:extLst>
              <a:ext uri="{FF2B5EF4-FFF2-40B4-BE49-F238E27FC236}">
                <a16:creationId xmlns:a16="http://schemas.microsoft.com/office/drawing/2014/main" id="{3D1265A6-443C-4EA9-8809-A4C7F6974ACB}"/>
              </a:ext>
            </a:extLst>
          </p:cNvPr>
          <p:cNvPicPr>
            <a:picLocks noChangeAspect="1"/>
          </p:cNvPicPr>
          <p:nvPr/>
        </p:nvPicPr>
        <p:blipFill>
          <a:blip r:embed="rId2"/>
          <a:stretch>
            <a:fillRect/>
          </a:stretch>
        </p:blipFill>
        <p:spPr>
          <a:xfrm>
            <a:off x="439508" y="1069214"/>
            <a:ext cx="7993380" cy="4846320"/>
          </a:xfrm>
          <a:prstGeom prst="rect">
            <a:avLst/>
          </a:prstGeom>
        </p:spPr>
      </p:pic>
      <p:graphicFrame>
        <p:nvGraphicFramePr>
          <p:cNvPr id="9" name="Table 8">
            <a:extLst>
              <a:ext uri="{FF2B5EF4-FFF2-40B4-BE49-F238E27FC236}">
                <a16:creationId xmlns:a16="http://schemas.microsoft.com/office/drawing/2014/main" id="{FC1D57DF-7D48-460A-9B14-AA69B3FBDD4F}"/>
              </a:ext>
            </a:extLst>
          </p:cNvPr>
          <p:cNvGraphicFramePr>
            <a:graphicFrameLocks noGrp="1"/>
          </p:cNvGraphicFramePr>
          <p:nvPr>
            <p:extLst>
              <p:ext uri="{D42A27DB-BD31-4B8C-83A1-F6EECF244321}">
                <p14:modId xmlns:p14="http://schemas.microsoft.com/office/powerpoint/2010/main" val="1880467322"/>
              </p:ext>
            </p:extLst>
          </p:nvPr>
        </p:nvGraphicFramePr>
        <p:xfrm>
          <a:off x="1690636" y="6439440"/>
          <a:ext cx="3886766" cy="282739"/>
        </p:xfrm>
        <a:graphic>
          <a:graphicData uri="http://schemas.openxmlformats.org/drawingml/2006/table">
            <a:tbl>
              <a:tblPr firstRow="1" firstCol="1" bandRow="1">
                <a:tableStyleId>{5C22544A-7EE6-4342-B048-85BDC9FD1C3A}</a:tableStyleId>
              </a:tblPr>
              <a:tblGrid>
                <a:gridCol w="1084064">
                  <a:extLst>
                    <a:ext uri="{9D8B030D-6E8A-4147-A177-3AD203B41FA5}">
                      <a16:colId xmlns:a16="http://schemas.microsoft.com/office/drawing/2014/main" val="3041468630"/>
                    </a:ext>
                  </a:extLst>
                </a:gridCol>
                <a:gridCol w="1084064">
                  <a:extLst>
                    <a:ext uri="{9D8B030D-6E8A-4147-A177-3AD203B41FA5}">
                      <a16:colId xmlns:a16="http://schemas.microsoft.com/office/drawing/2014/main" val="2665345112"/>
                    </a:ext>
                  </a:extLst>
                </a:gridCol>
                <a:gridCol w="859319">
                  <a:extLst>
                    <a:ext uri="{9D8B030D-6E8A-4147-A177-3AD203B41FA5}">
                      <a16:colId xmlns:a16="http://schemas.microsoft.com/office/drawing/2014/main" val="978350124"/>
                    </a:ext>
                  </a:extLst>
                </a:gridCol>
                <a:gridCol w="859319">
                  <a:extLst>
                    <a:ext uri="{9D8B030D-6E8A-4147-A177-3AD203B41FA5}">
                      <a16:colId xmlns:a16="http://schemas.microsoft.com/office/drawing/2014/main" val="1005422860"/>
                    </a:ext>
                  </a:extLst>
                </a:gridCol>
              </a:tblGrid>
              <a:tr h="282739">
                <a:tc>
                  <a:txBody>
                    <a:bodyPr/>
                    <a:lstStyle/>
                    <a:p>
                      <a:pPr>
                        <a:lnSpc>
                          <a:spcPct val="150000"/>
                        </a:lnSpc>
                      </a:pPr>
                      <a:r>
                        <a:rPr lang="en-CA" sz="1200" dirty="0">
                          <a:solidFill>
                            <a:schemeClr val="tx1"/>
                          </a:solidFill>
                          <a:effectLst/>
                        </a:rPr>
                        <a:t>Scale </a:t>
                      </a:r>
                      <a:endParaRPr lang="en-CA" sz="12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nSpc>
                          <a:spcPct val="150000"/>
                        </a:lnSpc>
                      </a:pPr>
                      <a:r>
                        <a:rPr lang="en-CA" sz="1200" dirty="0">
                          <a:effectLst/>
                        </a:rPr>
                        <a:t>Highest</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rgbClr val="FF0000"/>
                    </a:solidFill>
                  </a:tcPr>
                </a:tc>
                <a:tc>
                  <a:txBody>
                    <a:bodyPr/>
                    <a:lstStyle/>
                    <a:p>
                      <a:pPr>
                        <a:lnSpc>
                          <a:spcPct val="150000"/>
                        </a:lnSpc>
                      </a:pPr>
                      <a:r>
                        <a:rPr lang="en-CA" sz="1200" dirty="0">
                          <a:effectLst/>
                        </a:rPr>
                        <a:t>Lowest</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rgbClr val="00B050"/>
                    </a:solidFill>
                  </a:tcPr>
                </a:tc>
                <a:tc>
                  <a:txBody>
                    <a:bodyPr/>
                    <a:lstStyle/>
                    <a:p>
                      <a:pPr>
                        <a:lnSpc>
                          <a:spcPct val="150000"/>
                        </a:lnSpc>
                      </a:pPr>
                      <a:r>
                        <a:rPr lang="en-CA" sz="1200" dirty="0">
                          <a:effectLst/>
                        </a:rPr>
                        <a:t>Average</a:t>
                      </a:r>
                      <a:endParaRPr lang="en-CA" sz="12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60000"/>
                        <a:lumOff val="40000"/>
                      </a:schemeClr>
                    </a:solidFill>
                  </a:tcPr>
                </a:tc>
                <a:extLst>
                  <a:ext uri="{0D108BD9-81ED-4DB2-BD59-A6C34878D82A}">
                    <a16:rowId xmlns:a16="http://schemas.microsoft.com/office/drawing/2014/main" val="811397833"/>
                  </a:ext>
                </a:extLst>
              </a:tr>
            </a:tbl>
          </a:graphicData>
        </a:graphic>
      </p:graphicFrame>
    </p:spTree>
    <p:extLst>
      <p:ext uri="{BB962C8B-B14F-4D97-AF65-F5344CB8AC3E}">
        <p14:creationId xmlns:p14="http://schemas.microsoft.com/office/powerpoint/2010/main" val="1205024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71193" y="781394"/>
            <a:ext cx="7161290" cy="1587867"/>
          </a:xfrm>
        </p:spPr>
        <p:txBody>
          <a:bodyPr/>
          <a:lstStyle/>
          <a:p>
            <a:pPr algn="ctr"/>
            <a:r>
              <a:rPr lang="en-US" dirty="0"/>
              <a:t>Thank You </a:t>
            </a:r>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37</a:t>
            </a:fld>
            <a:endParaRPr lang="en-US" dirty="0"/>
          </a:p>
        </p:txBody>
      </p:sp>
      <p:sp>
        <p:nvSpPr>
          <p:cNvPr id="5" name="TextBox 4">
            <a:extLst>
              <a:ext uri="{FF2B5EF4-FFF2-40B4-BE49-F238E27FC236}">
                <a16:creationId xmlns:a16="http://schemas.microsoft.com/office/drawing/2014/main" id="{FBB960A3-691B-4266-A210-0DDA3BA82AC0}"/>
              </a:ext>
            </a:extLst>
          </p:cNvPr>
          <p:cNvSpPr txBox="1"/>
          <p:nvPr/>
        </p:nvSpPr>
        <p:spPr>
          <a:xfrm>
            <a:off x="986829" y="3697570"/>
            <a:ext cx="6998328" cy="338554"/>
          </a:xfrm>
          <a:prstGeom prst="rect">
            <a:avLst/>
          </a:prstGeom>
          <a:noFill/>
        </p:spPr>
        <p:txBody>
          <a:bodyPr wrap="square" rtlCol="0">
            <a:spAutoFit/>
          </a:bodyPr>
          <a:lstStyle/>
          <a:p>
            <a:r>
              <a:rPr lang="en-US" sz="1600" i="1" dirty="0"/>
              <a:t>Code and documentation for this project on GitHub repository as following</a:t>
            </a:r>
            <a:endParaRPr lang="en-CA" sz="1600" i="1" dirty="0"/>
          </a:p>
        </p:txBody>
      </p:sp>
      <p:sp>
        <p:nvSpPr>
          <p:cNvPr id="7" name="TextBox 6">
            <a:extLst>
              <a:ext uri="{FF2B5EF4-FFF2-40B4-BE49-F238E27FC236}">
                <a16:creationId xmlns:a16="http://schemas.microsoft.com/office/drawing/2014/main" id="{AA00762F-60EB-4B17-8C46-8BC71F8D157E}"/>
              </a:ext>
            </a:extLst>
          </p:cNvPr>
          <p:cNvSpPr txBox="1"/>
          <p:nvPr/>
        </p:nvSpPr>
        <p:spPr>
          <a:xfrm>
            <a:off x="903443" y="4088630"/>
            <a:ext cx="7081714" cy="400110"/>
          </a:xfrm>
          <a:prstGeom prst="rect">
            <a:avLst/>
          </a:prstGeom>
          <a:noFill/>
        </p:spPr>
        <p:txBody>
          <a:bodyPr wrap="square">
            <a:spAutoFit/>
          </a:bodyPr>
          <a:lstStyle/>
          <a:p>
            <a:r>
              <a:rPr lang="en-CA" sz="1000" dirty="0">
                <a:solidFill>
                  <a:schemeClr val="accent3"/>
                </a:solidFill>
                <a:hlinkClick r:id="rId2">
                  <a:extLst>
                    <a:ext uri="{A12FA001-AC4F-418D-AE19-62706E023703}">
                      <ahyp:hlinkClr xmlns:ahyp="http://schemas.microsoft.com/office/drawing/2018/hyperlinkcolor" val="tx"/>
                    </a:ext>
                  </a:extLst>
                </a:hlinkClick>
              </a:rPr>
              <a:t>https://github.com/omerbmk/CIND-820-OmerMirza/blob/main/CIND_820_Bank_Telemarketing_Complete_Code.ipynb</a:t>
            </a:r>
            <a:endParaRPr lang="en-CA" sz="1000" dirty="0">
              <a:solidFill>
                <a:schemeClr val="accent3"/>
              </a:solidFill>
            </a:endParaRPr>
          </a:p>
          <a:p>
            <a:endParaRPr lang="en-CA" sz="1000" dirty="0"/>
          </a:p>
        </p:txBody>
      </p:sp>
    </p:spTree>
    <p:extLst>
      <p:ext uri="{BB962C8B-B14F-4D97-AF65-F5344CB8AC3E}">
        <p14:creationId xmlns:p14="http://schemas.microsoft.com/office/powerpoint/2010/main" val="50646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2B58-BEC5-4D4E-AD9C-51A595372BA4}"/>
              </a:ext>
            </a:extLst>
          </p:cNvPr>
          <p:cNvSpPr>
            <a:spLocks noGrp="1"/>
          </p:cNvSpPr>
          <p:nvPr>
            <p:ph type="ctrTitle"/>
          </p:nvPr>
        </p:nvSpPr>
        <p:spPr/>
        <p:txBody>
          <a:bodyPr/>
          <a:lstStyle/>
          <a:p>
            <a:r>
              <a:rPr lang="en-US" b="1" dirty="0"/>
              <a:t>Methodology</a:t>
            </a:r>
          </a:p>
        </p:txBody>
      </p:sp>
      <p:sp>
        <p:nvSpPr>
          <p:cNvPr id="4" name="TextBox 3">
            <a:extLst>
              <a:ext uri="{FF2B5EF4-FFF2-40B4-BE49-F238E27FC236}">
                <a16:creationId xmlns:a16="http://schemas.microsoft.com/office/drawing/2014/main" id="{727DBB3C-1EDD-42BE-B46F-F3002282D685}"/>
              </a:ext>
            </a:extLst>
          </p:cNvPr>
          <p:cNvSpPr txBox="1"/>
          <p:nvPr/>
        </p:nvSpPr>
        <p:spPr>
          <a:xfrm>
            <a:off x="2301844" y="3246597"/>
            <a:ext cx="4603686" cy="369332"/>
          </a:xfrm>
          <a:prstGeom prst="rect">
            <a:avLst/>
          </a:prstGeom>
          <a:noFill/>
        </p:spPr>
        <p:txBody>
          <a:bodyPr wrap="square">
            <a:spAutoFit/>
          </a:bodyPr>
          <a:lstStyle/>
          <a:p>
            <a:pPr>
              <a:buFont typeface="Wingdings" panose="05000000000000000000" pitchFamily="2" charset="2"/>
              <a:buChar char="q"/>
            </a:pPr>
            <a:r>
              <a:rPr lang="en-US" b="1" dirty="0"/>
              <a:t>Methodology</a:t>
            </a:r>
          </a:p>
        </p:txBody>
      </p:sp>
    </p:spTree>
    <p:extLst>
      <p:ext uri="{BB962C8B-B14F-4D97-AF65-F5344CB8AC3E}">
        <p14:creationId xmlns:p14="http://schemas.microsoft.com/office/powerpoint/2010/main" val="2811214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AAE434-407E-451A-A876-38AAE3723544}"/>
              </a:ext>
            </a:extLst>
          </p:cNvPr>
          <p:cNvSpPr>
            <a:spLocks noGrp="1"/>
          </p:cNvSpPr>
          <p:nvPr>
            <p:ph type="sldNum" sz="quarter" idx="4"/>
          </p:nvPr>
        </p:nvSpPr>
        <p:spPr/>
        <p:txBody>
          <a:bodyPr/>
          <a:lstStyle/>
          <a:p>
            <a:fld id="{E1497D35-93D5-5047-9160-8F9C97C9D015}" type="slidenum">
              <a:rPr lang="en-US" smtClean="0"/>
              <a:pPr/>
              <a:t>5</a:t>
            </a:fld>
            <a:endParaRPr lang="en-US" dirty="0"/>
          </a:p>
        </p:txBody>
      </p:sp>
      <p:sp>
        <p:nvSpPr>
          <p:cNvPr id="8" name="Title 7">
            <a:extLst>
              <a:ext uri="{FF2B5EF4-FFF2-40B4-BE49-F238E27FC236}">
                <a16:creationId xmlns:a16="http://schemas.microsoft.com/office/drawing/2014/main" id="{55E43F52-ACA3-4ACC-A744-C930113FD550}"/>
              </a:ext>
            </a:extLst>
          </p:cNvPr>
          <p:cNvSpPr>
            <a:spLocks noGrp="1"/>
          </p:cNvSpPr>
          <p:nvPr>
            <p:ph type="title"/>
          </p:nvPr>
        </p:nvSpPr>
        <p:spPr>
          <a:xfrm>
            <a:off x="365568" y="392415"/>
            <a:ext cx="8444818" cy="512932"/>
          </a:xfrm>
        </p:spPr>
        <p:txBody>
          <a:bodyPr/>
          <a:lstStyle/>
          <a:p>
            <a:r>
              <a:rPr lang="en-CA" dirty="0"/>
              <a:t>Methodology</a:t>
            </a:r>
          </a:p>
        </p:txBody>
      </p:sp>
      <p:pic>
        <p:nvPicPr>
          <p:cNvPr id="10" name="Picture 9">
            <a:extLst>
              <a:ext uri="{FF2B5EF4-FFF2-40B4-BE49-F238E27FC236}">
                <a16:creationId xmlns:a16="http://schemas.microsoft.com/office/drawing/2014/main" id="{66DB23E0-82C1-41D3-B8A4-D02FC592B649}"/>
              </a:ext>
            </a:extLst>
          </p:cNvPr>
          <p:cNvPicPr>
            <a:picLocks noChangeAspect="1"/>
          </p:cNvPicPr>
          <p:nvPr/>
        </p:nvPicPr>
        <p:blipFill>
          <a:blip r:embed="rId2"/>
          <a:stretch>
            <a:fillRect/>
          </a:stretch>
        </p:blipFill>
        <p:spPr>
          <a:xfrm>
            <a:off x="1659328" y="1095470"/>
            <a:ext cx="5603799" cy="5615045"/>
          </a:xfrm>
          <a:prstGeom prst="rect">
            <a:avLst/>
          </a:prstGeom>
        </p:spPr>
      </p:pic>
    </p:spTree>
    <p:extLst>
      <p:ext uri="{BB962C8B-B14F-4D97-AF65-F5344CB8AC3E}">
        <p14:creationId xmlns:p14="http://schemas.microsoft.com/office/powerpoint/2010/main" val="85520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42B58-BEC5-4D4E-AD9C-51A595372BA4}"/>
              </a:ext>
            </a:extLst>
          </p:cNvPr>
          <p:cNvSpPr>
            <a:spLocks noGrp="1"/>
          </p:cNvSpPr>
          <p:nvPr>
            <p:ph type="ctrTitle"/>
          </p:nvPr>
        </p:nvSpPr>
        <p:spPr/>
        <p:txBody>
          <a:bodyPr/>
          <a:lstStyle/>
          <a:p>
            <a:r>
              <a:rPr lang="en-CA" dirty="0"/>
              <a:t>Exploratory </a:t>
            </a:r>
            <a:br>
              <a:rPr lang="en-CA" dirty="0"/>
            </a:br>
            <a:r>
              <a:rPr lang="en-CA" dirty="0"/>
              <a:t>Data Analysis</a:t>
            </a:r>
          </a:p>
        </p:txBody>
      </p:sp>
    </p:spTree>
    <p:extLst>
      <p:ext uri="{BB962C8B-B14F-4D97-AF65-F5344CB8AC3E}">
        <p14:creationId xmlns:p14="http://schemas.microsoft.com/office/powerpoint/2010/main" val="14388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AEEC91-AE9C-4CF8-842B-E40651644835}"/>
              </a:ext>
            </a:extLst>
          </p:cNvPr>
          <p:cNvPicPr>
            <a:picLocks noChangeAspect="1"/>
          </p:cNvPicPr>
          <p:nvPr/>
        </p:nvPicPr>
        <p:blipFill>
          <a:blip r:embed="rId2"/>
          <a:stretch>
            <a:fillRect/>
          </a:stretch>
        </p:blipFill>
        <p:spPr>
          <a:xfrm>
            <a:off x="6400801" y="2742491"/>
            <a:ext cx="2629276" cy="2716068"/>
          </a:xfrm>
          <a:prstGeom prst="rect">
            <a:avLst/>
          </a:prstGeom>
          <a:noFill/>
        </p:spPr>
      </p:pic>
      <p:sp>
        <p:nvSpPr>
          <p:cNvPr id="3" name="Title 2">
            <a:extLst>
              <a:ext uri="{FF2B5EF4-FFF2-40B4-BE49-F238E27FC236}">
                <a16:creationId xmlns:a16="http://schemas.microsoft.com/office/drawing/2014/main" id="{725B54A8-5073-4EA7-A163-5EA4237300BE}"/>
              </a:ext>
            </a:extLst>
          </p:cNvPr>
          <p:cNvSpPr>
            <a:spLocks noGrp="1"/>
          </p:cNvSpPr>
          <p:nvPr>
            <p:ph type="title"/>
          </p:nvPr>
        </p:nvSpPr>
        <p:spPr>
          <a:xfrm>
            <a:off x="365568" y="392415"/>
            <a:ext cx="8444818" cy="1069848"/>
          </a:xfrm>
        </p:spPr>
        <p:txBody>
          <a:bodyPr anchor="t">
            <a:normAutofit/>
          </a:bodyPr>
          <a:lstStyle/>
          <a:p>
            <a:r>
              <a:rPr lang="en-US" b="0" i="0" dirty="0">
                <a:effectLst/>
              </a:rPr>
              <a:t>Data shape &amp; Feature</a:t>
            </a:r>
            <a:endParaRPr lang="en-CA" dirty="0"/>
          </a:p>
        </p:txBody>
      </p:sp>
      <p:sp>
        <p:nvSpPr>
          <p:cNvPr id="5" name="Date Placeholder 4">
            <a:extLst>
              <a:ext uri="{FF2B5EF4-FFF2-40B4-BE49-F238E27FC236}">
                <a16:creationId xmlns:a16="http://schemas.microsoft.com/office/drawing/2014/main" id="{2984A193-3238-4359-89F9-CF8F1EB56E13}"/>
              </a:ext>
            </a:extLst>
          </p:cNvPr>
          <p:cNvSpPr>
            <a:spLocks noGrp="1"/>
          </p:cNvSpPr>
          <p:nvPr>
            <p:ph type="dt" sz="half" idx="2"/>
          </p:nvPr>
        </p:nvSpPr>
        <p:spPr>
          <a:xfrm>
            <a:off x="6032493" y="6155267"/>
            <a:ext cx="2315633" cy="365125"/>
          </a:xfrm>
        </p:spPr>
        <p:txBody>
          <a:bodyPr anchor="ctr">
            <a:normAutofit/>
          </a:bodyPr>
          <a:lstStyle/>
          <a:p>
            <a:pPr>
              <a:spcAft>
                <a:spcPts val="600"/>
              </a:spcAft>
            </a:pPr>
            <a:fld id="{3D0BB221-354A-484A-903F-3F013EC2DF92}" type="datetime4">
              <a:rPr lang="en-US" smtClean="0"/>
              <a:pPr>
                <a:spcAft>
                  <a:spcPts val="600"/>
                </a:spcAft>
              </a:pPr>
              <a:t>April 4, 2022</a:t>
            </a:fld>
            <a:r>
              <a:rPr lang="en-CA"/>
              <a:t>     |</a:t>
            </a:r>
            <a:endParaRPr lang="en-US"/>
          </a:p>
        </p:txBody>
      </p:sp>
      <p:sp>
        <p:nvSpPr>
          <p:cNvPr id="6" name="Slide Number Placeholder 5">
            <a:extLst>
              <a:ext uri="{FF2B5EF4-FFF2-40B4-BE49-F238E27FC236}">
                <a16:creationId xmlns:a16="http://schemas.microsoft.com/office/drawing/2014/main" id="{A629442B-5731-4F10-9B21-7776C5EC63AF}"/>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9E0D846-2D6A-8643-B2BF-83884A821236}" type="slidenum">
              <a:rPr lang="en-US" smtClean="0"/>
              <a:pPr>
                <a:spcAft>
                  <a:spcPts val="600"/>
                </a:spcAft>
              </a:pPr>
              <a:t>7</a:t>
            </a:fld>
            <a:endParaRPr lang="en-US"/>
          </a:p>
        </p:txBody>
      </p:sp>
      <p:sp>
        <p:nvSpPr>
          <p:cNvPr id="11" name="TextBox 10">
            <a:extLst>
              <a:ext uri="{FF2B5EF4-FFF2-40B4-BE49-F238E27FC236}">
                <a16:creationId xmlns:a16="http://schemas.microsoft.com/office/drawing/2014/main" id="{172B71FC-A073-4050-83C4-11E3DB717BCF}"/>
              </a:ext>
            </a:extLst>
          </p:cNvPr>
          <p:cNvSpPr txBox="1"/>
          <p:nvPr/>
        </p:nvSpPr>
        <p:spPr>
          <a:xfrm>
            <a:off x="6481708" y="1278782"/>
            <a:ext cx="2467459" cy="1200329"/>
          </a:xfrm>
          <a:prstGeom prst="rect">
            <a:avLst/>
          </a:prstGeom>
          <a:solidFill>
            <a:schemeClr val="bg2"/>
          </a:solidFill>
        </p:spPr>
        <p:txBody>
          <a:bodyPr wrap="square" rtlCol="0">
            <a:spAutoFit/>
          </a:bodyPr>
          <a:lstStyle/>
          <a:p>
            <a:pPr algn="ctr"/>
            <a:r>
              <a:rPr lang="en-CA" dirty="0"/>
              <a:t>Data is highly Imbalance with on 11.27% of client responding</a:t>
            </a:r>
          </a:p>
        </p:txBody>
      </p:sp>
      <p:pic>
        <p:nvPicPr>
          <p:cNvPr id="16" name="Picture 15">
            <a:extLst>
              <a:ext uri="{FF2B5EF4-FFF2-40B4-BE49-F238E27FC236}">
                <a16:creationId xmlns:a16="http://schemas.microsoft.com/office/drawing/2014/main" id="{DB7B40EC-85FF-48B4-A6E1-7FB3F939676F}"/>
              </a:ext>
            </a:extLst>
          </p:cNvPr>
          <p:cNvPicPr>
            <a:picLocks noChangeAspect="1"/>
          </p:cNvPicPr>
          <p:nvPr/>
        </p:nvPicPr>
        <p:blipFill>
          <a:blip r:embed="rId3"/>
          <a:stretch>
            <a:fillRect/>
          </a:stretch>
        </p:blipFill>
        <p:spPr>
          <a:xfrm>
            <a:off x="194833" y="1214074"/>
            <a:ext cx="6032493" cy="4352769"/>
          </a:xfrm>
          <a:prstGeom prst="rect">
            <a:avLst/>
          </a:prstGeom>
        </p:spPr>
      </p:pic>
    </p:spTree>
    <p:extLst>
      <p:ext uri="{BB962C8B-B14F-4D97-AF65-F5344CB8AC3E}">
        <p14:creationId xmlns:p14="http://schemas.microsoft.com/office/powerpoint/2010/main" val="1189939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7B2A42-0B3D-4A90-8F3D-B00E82557324}"/>
              </a:ext>
            </a:extLst>
          </p:cNvPr>
          <p:cNvSpPr>
            <a:spLocks noGrp="1"/>
          </p:cNvSpPr>
          <p:nvPr>
            <p:ph type="title"/>
          </p:nvPr>
        </p:nvSpPr>
        <p:spPr/>
        <p:txBody>
          <a:bodyPr/>
          <a:lstStyle/>
          <a:p>
            <a:r>
              <a:rPr lang="en-CA" dirty="0"/>
              <a:t>DATA Columns View </a:t>
            </a:r>
          </a:p>
        </p:txBody>
      </p:sp>
      <p:sp>
        <p:nvSpPr>
          <p:cNvPr id="6" name="Slide Number Placeholder 5">
            <a:extLst>
              <a:ext uri="{FF2B5EF4-FFF2-40B4-BE49-F238E27FC236}">
                <a16:creationId xmlns:a16="http://schemas.microsoft.com/office/drawing/2014/main" id="{4B444E9E-7F74-4B79-9F8C-C3D118C3C133}"/>
              </a:ext>
            </a:extLst>
          </p:cNvPr>
          <p:cNvSpPr>
            <a:spLocks noGrp="1"/>
          </p:cNvSpPr>
          <p:nvPr>
            <p:ph type="sldNum" sz="quarter" idx="4"/>
          </p:nvPr>
        </p:nvSpPr>
        <p:spPr/>
        <p:txBody>
          <a:bodyPr/>
          <a:lstStyle/>
          <a:p>
            <a:fld id="{E9E0D846-2D6A-8643-B2BF-83884A821236}" type="slidenum">
              <a:rPr lang="en-US" smtClean="0"/>
              <a:pPr/>
              <a:t>8</a:t>
            </a:fld>
            <a:endParaRPr lang="en-US" dirty="0"/>
          </a:p>
        </p:txBody>
      </p:sp>
      <p:pic>
        <p:nvPicPr>
          <p:cNvPr id="7" name="Picture 6">
            <a:extLst>
              <a:ext uri="{FF2B5EF4-FFF2-40B4-BE49-F238E27FC236}">
                <a16:creationId xmlns:a16="http://schemas.microsoft.com/office/drawing/2014/main" id="{2ECF8657-CBCD-4AD6-A2DD-70B7E9F0F1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3798" y="2831690"/>
            <a:ext cx="3089501" cy="3008671"/>
          </a:xfrm>
          <a:prstGeom prst="rect">
            <a:avLst/>
          </a:prstGeom>
          <a:ln w="88900" cap="sq" cmpd="thickThin">
            <a:solidFill>
              <a:srgbClr val="000000"/>
            </a:solidFill>
            <a:prstDash val="solid"/>
            <a:miter lim="800000"/>
          </a:ln>
          <a:effectLst>
            <a:innerShdw blurRad="76200">
              <a:srgbClr val="000000"/>
            </a:innerShdw>
          </a:effectLst>
        </p:spPr>
      </p:pic>
      <p:pic>
        <p:nvPicPr>
          <p:cNvPr id="10" name="Picture 9">
            <a:extLst>
              <a:ext uri="{FF2B5EF4-FFF2-40B4-BE49-F238E27FC236}">
                <a16:creationId xmlns:a16="http://schemas.microsoft.com/office/drawing/2014/main" id="{C7E7701B-36C6-43F4-868E-D4AA7DF3056F}"/>
              </a:ext>
            </a:extLst>
          </p:cNvPr>
          <p:cNvPicPr>
            <a:picLocks noChangeAspect="1"/>
          </p:cNvPicPr>
          <p:nvPr/>
        </p:nvPicPr>
        <p:blipFill>
          <a:blip r:embed="rId3"/>
          <a:stretch>
            <a:fillRect/>
          </a:stretch>
        </p:blipFill>
        <p:spPr>
          <a:xfrm>
            <a:off x="1551404" y="1136861"/>
            <a:ext cx="5581044" cy="1230230"/>
          </a:xfrm>
          <a:prstGeom prst="rect">
            <a:avLst/>
          </a:prstGeom>
          <a:ln w="88900" cap="sq" cmpd="thickThin">
            <a:solidFill>
              <a:srgbClr val="000000"/>
            </a:solidFill>
            <a:prstDash val="solid"/>
            <a:miter lim="800000"/>
          </a:ln>
          <a:effectLst>
            <a:innerShdw blurRad="76200">
              <a:srgbClr val="000000"/>
            </a:innerShdw>
          </a:effectLst>
        </p:spPr>
      </p:pic>
      <p:pic>
        <p:nvPicPr>
          <p:cNvPr id="12" name="Picture 11">
            <a:extLst>
              <a:ext uri="{FF2B5EF4-FFF2-40B4-BE49-F238E27FC236}">
                <a16:creationId xmlns:a16="http://schemas.microsoft.com/office/drawing/2014/main" id="{117AF1D5-294E-40CC-BA78-FA6F3F9E55B6}"/>
              </a:ext>
            </a:extLst>
          </p:cNvPr>
          <p:cNvPicPr>
            <a:picLocks noChangeAspect="1"/>
          </p:cNvPicPr>
          <p:nvPr/>
        </p:nvPicPr>
        <p:blipFill>
          <a:blip r:embed="rId4"/>
          <a:stretch>
            <a:fillRect/>
          </a:stretch>
        </p:blipFill>
        <p:spPr>
          <a:xfrm>
            <a:off x="4863144" y="2831689"/>
            <a:ext cx="3089501" cy="300867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10195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2F0015-1D90-47AB-A445-72B4F202D4AF}"/>
              </a:ext>
            </a:extLst>
          </p:cNvPr>
          <p:cNvSpPr>
            <a:spLocks noGrp="1"/>
          </p:cNvSpPr>
          <p:nvPr>
            <p:ph type="title"/>
          </p:nvPr>
        </p:nvSpPr>
        <p:spPr>
          <a:xfrm>
            <a:off x="358399" y="193289"/>
            <a:ext cx="8444818" cy="580979"/>
          </a:xfrm>
        </p:spPr>
        <p:txBody>
          <a:bodyPr/>
          <a:lstStyle/>
          <a:p>
            <a:r>
              <a:rPr lang="en-CA" dirty="0"/>
              <a:t>Numeric Value Stats</a:t>
            </a:r>
          </a:p>
        </p:txBody>
      </p:sp>
      <p:sp>
        <p:nvSpPr>
          <p:cNvPr id="6" name="Slide Number Placeholder 5">
            <a:extLst>
              <a:ext uri="{FF2B5EF4-FFF2-40B4-BE49-F238E27FC236}">
                <a16:creationId xmlns:a16="http://schemas.microsoft.com/office/drawing/2014/main" id="{EE01283B-9EF3-4BBD-AB11-5B3586F21A9E}"/>
              </a:ext>
            </a:extLst>
          </p:cNvPr>
          <p:cNvSpPr>
            <a:spLocks noGrp="1"/>
          </p:cNvSpPr>
          <p:nvPr>
            <p:ph type="sldNum" sz="quarter" idx="4"/>
          </p:nvPr>
        </p:nvSpPr>
        <p:spPr/>
        <p:txBody>
          <a:bodyPr/>
          <a:lstStyle/>
          <a:p>
            <a:fld id="{E9E0D846-2D6A-8643-B2BF-83884A821236}" type="slidenum">
              <a:rPr lang="en-US" smtClean="0"/>
              <a:pPr/>
              <a:t>9</a:t>
            </a:fld>
            <a:endParaRPr lang="en-US" dirty="0"/>
          </a:p>
        </p:txBody>
      </p:sp>
      <p:pic>
        <p:nvPicPr>
          <p:cNvPr id="7" name="Picture 6" descr="A picture containing table&#10;&#10;Description automatically generated">
            <a:extLst>
              <a:ext uri="{FF2B5EF4-FFF2-40B4-BE49-F238E27FC236}">
                <a16:creationId xmlns:a16="http://schemas.microsoft.com/office/drawing/2014/main" id="{B6135182-16C3-49EC-B9BD-FFFEAA6F71E5}"/>
              </a:ext>
            </a:extLst>
          </p:cNvPr>
          <p:cNvPicPr>
            <a:picLocks noChangeAspect="1"/>
          </p:cNvPicPr>
          <p:nvPr/>
        </p:nvPicPr>
        <p:blipFill>
          <a:blip r:embed="rId2"/>
          <a:stretch>
            <a:fillRect/>
          </a:stretch>
        </p:blipFill>
        <p:spPr>
          <a:xfrm>
            <a:off x="433301" y="881852"/>
            <a:ext cx="8277398" cy="2362794"/>
          </a:xfrm>
          <a:prstGeom prst="rect">
            <a:avLst/>
          </a:prstGeom>
          <a:ln w="88900" cap="sq" cmpd="thickThin">
            <a:solidFill>
              <a:srgbClr val="000000"/>
            </a:solidFill>
            <a:prstDash val="solid"/>
            <a:miter lim="800000"/>
          </a:ln>
          <a:effectLst>
            <a:innerShdw blurRad="76200">
              <a:srgbClr val="000000"/>
            </a:innerShdw>
          </a:effectLst>
        </p:spPr>
      </p:pic>
      <p:pic>
        <p:nvPicPr>
          <p:cNvPr id="13" name="Picture 12" descr="A picture containing text&#10;&#10;Description automatically generated">
            <a:extLst>
              <a:ext uri="{FF2B5EF4-FFF2-40B4-BE49-F238E27FC236}">
                <a16:creationId xmlns:a16="http://schemas.microsoft.com/office/drawing/2014/main" id="{973CBB60-4E20-49F1-86CB-A1E77C60D06B}"/>
              </a:ext>
            </a:extLst>
          </p:cNvPr>
          <p:cNvPicPr>
            <a:picLocks noChangeAspect="1"/>
          </p:cNvPicPr>
          <p:nvPr/>
        </p:nvPicPr>
        <p:blipFill>
          <a:blip r:embed="rId3"/>
          <a:stretch>
            <a:fillRect/>
          </a:stretch>
        </p:blipFill>
        <p:spPr>
          <a:xfrm>
            <a:off x="433301" y="3933209"/>
            <a:ext cx="8378872" cy="1936647"/>
          </a:xfrm>
          <a:prstGeom prst="rect">
            <a:avLst/>
          </a:prstGeom>
          <a:ln w="88900" cap="sq" cmpd="thickThin">
            <a:solidFill>
              <a:srgbClr val="000000"/>
            </a:solidFill>
            <a:prstDash val="solid"/>
            <a:miter lim="800000"/>
          </a:ln>
          <a:effectLst>
            <a:innerShdw blurRad="76200">
              <a:srgbClr val="000000"/>
            </a:innerShdw>
          </a:effectLst>
        </p:spPr>
      </p:pic>
      <p:sp>
        <p:nvSpPr>
          <p:cNvPr id="14" name="Title 2">
            <a:extLst>
              <a:ext uri="{FF2B5EF4-FFF2-40B4-BE49-F238E27FC236}">
                <a16:creationId xmlns:a16="http://schemas.microsoft.com/office/drawing/2014/main" id="{AB1CCCFE-3F43-4F3E-A0CC-6DF8B9742A55}"/>
              </a:ext>
            </a:extLst>
          </p:cNvPr>
          <p:cNvSpPr txBox="1">
            <a:spLocks/>
          </p:cNvSpPr>
          <p:nvPr/>
        </p:nvSpPr>
        <p:spPr>
          <a:xfrm>
            <a:off x="349591" y="3392982"/>
            <a:ext cx="8444818" cy="580979"/>
          </a:xfrm>
          <a:prstGeom prst="rect">
            <a:avLst/>
          </a:prstGeom>
        </p:spPr>
        <p:txBody>
          <a:bodyPr vert="horz" lIns="91440" tIns="45720" rIns="91440" bIns="45720" rtlCol="0" anchor="t" anchorCtr="0">
            <a:noAutofit/>
          </a:bodyPr>
          <a:lst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a:lstStyle>
          <a:p>
            <a:r>
              <a:rPr lang="en-CA" dirty="0"/>
              <a:t>Categorical Value Stats</a:t>
            </a:r>
          </a:p>
        </p:txBody>
      </p:sp>
    </p:spTree>
    <p:extLst>
      <p:ext uri="{BB962C8B-B14F-4D97-AF65-F5344CB8AC3E}">
        <p14:creationId xmlns:p14="http://schemas.microsoft.com/office/powerpoint/2010/main" val="24600827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themeOverride>
</file>

<file path=docProps/app.xml><?xml version="1.0" encoding="utf-8"?>
<Properties xmlns="http://schemas.openxmlformats.org/officeDocument/2006/extended-properties" xmlns:vt="http://schemas.openxmlformats.org/officeDocument/2006/docPropsVTypes">
  <Template/>
  <TotalTime>0</TotalTime>
  <Words>2667</Words>
  <Application>Microsoft Office PowerPoint</Application>
  <PresentationFormat>On-screen Show (4:3)</PresentationFormat>
  <Paragraphs>387</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Times New Roman</vt:lpstr>
      <vt:lpstr>Wingdings</vt:lpstr>
      <vt:lpstr>RyersonUniversity_MasterTemplate v1</vt:lpstr>
      <vt:lpstr>Predicting Bank Marketing Campaign Using Machine Learning</vt:lpstr>
      <vt:lpstr>Introduction</vt:lpstr>
      <vt:lpstr>Problem Statement</vt:lpstr>
      <vt:lpstr>Methodology</vt:lpstr>
      <vt:lpstr>Methodology</vt:lpstr>
      <vt:lpstr>Exploratory  Data Analysis</vt:lpstr>
      <vt:lpstr>Data shape &amp; Feature</vt:lpstr>
      <vt:lpstr>DATA Columns View </vt:lpstr>
      <vt:lpstr>Numeric Value Stats</vt:lpstr>
      <vt:lpstr>PowerPoint Presentation</vt:lpstr>
      <vt:lpstr>Main statistical features of Numerical Value: </vt:lpstr>
      <vt:lpstr>Correlation Matrix of Numerical Data</vt:lpstr>
      <vt:lpstr>Categorical Data Visualization </vt:lpstr>
      <vt:lpstr>PowerPoint Presentation</vt:lpstr>
      <vt:lpstr>Main statistical features of Categorical Value: </vt:lpstr>
      <vt:lpstr>Summary</vt:lpstr>
      <vt:lpstr>DATA PROCESSING FOR MODEL BUILDING</vt:lpstr>
      <vt:lpstr>DATA Preprocessing for Modelling</vt:lpstr>
      <vt:lpstr>DATA Preprocessing for Modelling</vt:lpstr>
      <vt:lpstr>Correlation Matrix after Preprocessing Data </vt:lpstr>
      <vt:lpstr>Classification Algorithms</vt:lpstr>
      <vt:lpstr>PowerPoint Presentation</vt:lpstr>
      <vt:lpstr>PowerPoint Presentation</vt:lpstr>
      <vt:lpstr>PowerPoint Presentation</vt:lpstr>
      <vt:lpstr>Baseline Algorithm Result </vt:lpstr>
      <vt:lpstr>Baseline Classification Algorithm Without Feature Selection - Results</vt:lpstr>
      <vt:lpstr>Feature Selection Result </vt:lpstr>
      <vt:lpstr>Feature Selection Technics</vt:lpstr>
      <vt:lpstr>Feature selected by Featuring Techniques</vt:lpstr>
      <vt:lpstr>Results of the feature selection</vt:lpstr>
      <vt:lpstr>CONFUSION MATRIX</vt:lpstr>
      <vt:lpstr>Classification Model Evaluation  - Feature Selection</vt:lpstr>
      <vt:lpstr>Specificity, Sensitivity &amp; Risk</vt:lpstr>
      <vt:lpstr>ROC_AUC Training and Test Result </vt:lpstr>
      <vt:lpstr>Result of Feature Selection</vt:lpstr>
      <vt:lpstr>XGBOOST Comparison</vt:lpstr>
      <vt:lpstr>Thank You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2022-04-04T22:50:18Z</dcterms:modified>
</cp:coreProperties>
</file>